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 id="2147483769" r:id="rId2"/>
  </p:sldMasterIdLst>
  <p:notesMasterIdLst>
    <p:notesMasterId r:id="rId30"/>
  </p:notesMasterIdLst>
  <p:sldIdLst>
    <p:sldId id="256" r:id="rId3"/>
    <p:sldId id="593" r:id="rId4"/>
    <p:sldId id="627" r:id="rId5"/>
    <p:sldId id="636" r:id="rId6"/>
    <p:sldId id="625" r:id="rId7"/>
    <p:sldId id="628" r:id="rId8"/>
    <p:sldId id="629" r:id="rId9"/>
    <p:sldId id="626" r:id="rId10"/>
    <p:sldId id="595" r:id="rId11"/>
    <p:sldId id="599" r:id="rId12"/>
    <p:sldId id="630" r:id="rId13"/>
    <p:sldId id="631" r:id="rId14"/>
    <p:sldId id="623" r:id="rId15"/>
    <p:sldId id="624" r:id="rId16"/>
    <p:sldId id="632" r:id="rId17"/>
    <p:sldId id="607" r:id="rId18"/>
    <p:sldId id="633" r:id="rId19"/>
    <p:sldId id="620" r:id="rId20"/>
    <p:sldId id="617" r:id="rId21"/>
    <p:sldId id="618" r:id="rId22"/>
    <p:sldId id="613" r:id="rId23"/>
    <p:sldId id="615" r:id="rId24"/>
    <p:sldId id="634" r:id="rId25"/>
    <p:sldId id="635" r:id="rId26"/>
    <p:sldId id="637" r:id="rId27"/>
    <p:sldId id="622" r:id="rId28"/>
    <p:sldId id="621" r:id="rId29"/>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nfeng lee" initials="jl" lastIdx="4" clrIdx="0">
    <p:extLst/>
  </p:cmAuthor>
  <p:cmAuthor id="2" name="Microsoft Office 用户" initials="Office" lastIdx="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BA242F"/>
    <a:srgbClr val="BB2731"/>
    <a:srgbClr val="76969E"/>
    <a:srgbClr val="953735"/>
    <a:srgbClr val="E7C028"/>
    <a:srgbClr val="45A6B0"/>
    <a:srgbClr val="215968"/>
    <a:srgbClr val="004821"/>
    <a:srgbClr val="1643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45" autoAdjust="0"/>
    <p:restoredTop sz="84414" autoAdjust="0"/>
  </p:normalViewPr>
  <p:slideViewPr>
    <p:cSldViewPr>
      <p:cViewPr varScale="1">
        <p:scale>
          <a:sx n="93" d="100"/>
          <a:sy n="93" d="100"/>
        </p:scale>
        <p:origin x="952" y="208"/>
      </p:cViewPr>
      <p:guideLst>
        <p:guide orient="horz" pos="1877"/>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76F120-1BBF-204E-8F44-3F076D70FE1C}" type="doc">
      <dgm:prSet loTypeId="urn:microsoft.com/office/officeart/2005/8/layout/arrow2" loCatId="" qsTypeId="urn:microsoft.com/office/officeart/2005/8/quickstyle/simple2" qsCatId="simple" csTypeId="urn:microsoft.com/office/officeart/2005/8/colors/accent1_2" csCatId="accent1" phldr="1"/>
      <dgm:spPr/>
    </dgm:pt>
    <dgm:pt modelId="{74E8F529-5AAB-AF4F-9B71-3448F9216FB4}">
      <dgm:prSet phldrT="[Text]" custT="1"/>
      <dgm:spPr/>
      <dgm:t>
        <a:bodyPr/>
        <a:lstStyle/>
        <a:p>
          <a:r>
            <a:rPr lang="en-US" altLang="zh-CN" sz="2200" b="1" dirty="0">
              <a:latin typeface="Arial" panose="020B0604020202020204" pitchFamily="34" charset="0"/>
              <a:ea typeface="Microsoft YaHei" panose="020B0503020204020204" pitchFamily="34" charset="-122"/>
              <a:cs typeface="Arial" panose="020B0604020202020204" pitchFamily="34" charset="0"/>
            </a:rPr>
            <a:t>2019</a:t>
          </a:r>
          <a:r>
            <a:rPr lang="zh-CN" altLang="en-US" sz="2200" b="1" dirty="0">
              <a:latin typeface="Arial" panose="020B0604020202020204" pitchFamily="34" charset="0"/>
              <a:ea typeface="Microsoft YaHei" panose="020B0503020204020204" pitchFamily="34" charset="-122"/>
              <a:cs typeface="Arial" panose="020B0604020202020204" pitchFamily="34" charset="0"/>
            </a:rPr>
            <a:t> 年 </a:t>
          </a:r>
          <a:r>
            <a:rPr lang="en-US" altLang="zh-CN" sz="2200" b="1" dirty="0">
              <a:latin typeface="Arial" panose="020B0604020202020204" pitchFamily="34" charset="0"/>
              <a:ea typeface="Microsoft YaHei" panose="020B0503020204020204" pitchFamily="34" charset="-122"/>
              <a:cs typeface="Arial" panose="020B0604020202020204" pitchFamily="34" charset="0"/>
            </a:rPr>
            <a:t>2</a:t>
          </a:r>
          <a:r>
            <a:rPr lang="zh-CN" altLang="en-US" sz="2200" b="1" dirty="0">
              <a:latin typeface="Arial" panose="020B0604020202020204" pitchFamily="34" charset="0"/>
              <a:ea typeface="Microsoft YaHei" panose="020B0503020204020204" pitchFamily="34" charset="-122"/>
              <a:cs typeface="Arial" panose="020B0604020202020204" pitchFamily="34" charset="0"/>
            </a:rPr>
            <a:t> 月 </a:t>
          </a:r>
          <a:r>
            <a:rPr lang="en-US" altLang="zh-CN" sz="2200" b="1" dirty="0">
              <a:latin typeface="Arial" panose="020B0604020202020204" pitchFamily="34" charset="0"/>
              <a:ea typeface="Microsoft YaHei" panose="020B0503020204020204" pitchFamily="34" charset="-122"/>
              <a:cs typeface="Arial" panose="020B0604020202020204" pitchFamily="34" charset="0"/>
            </a:rPr>
            <a:t>27</a:t>
          </a:r>
          <a:r>
            <a:rPr lang="zh-CN" altLang="en-US" sz="2200" b="1" dirty="0">
              <a:latin typeface="Arial" panose="020B0604020202020204" pitchFamily="34" charset="0"/>
              <a:ea typeface="Microsoft YaHei" panose="020B0503020204020204" pitchFamily="34" charset="-122"/>
              <a:cs typeface="Arial" panose="020B0604020202020204" pitchFamily="34" charset="0"/>
            </a:rPr>
            <a:t> 日 </a:t>
          </a:r>
          <a:r>
            <a:rPr lang="zh-CN" altLang="en-US" sz="2200" dirty="0">
              <a:latin typeface="Arial" panose="020B0604020202020204" pitchFamily="34" charset="0"/>
              <a:ea typeface="Microsoft YaHei" panose="020B0503020204020204" pitchFamily="34" charset="-122"/>
              <a:cs typeface="Arial" panose="020B0604020202020204" pitchFamily="34" charset="0"/>
            </a:rPr>
            <a:t>发布招募令</a:t>
          </a:r>
          <a:endParaRPr lang="en-US" sz="2200" dirty="0">
            <a:latin typeface="Arial" panose="020B0604020202020204" pitchFamily="34" charset="0"/>
            <a:ea typeface="Microsoft YaHei" panose="020B0503020204020204" pitchFamily="34" charset="-122"/>
            <a:cs typeface="Arial" panose="020B0604020202020204" pitchFamily="34" charset="0"/>
          </a:endParaRPr>
        </a:p>
      </dgm:t>
    </dgm:pt>
    <dgm:pt modelId="{65884ECB-D44F-1D4B-B9CE-0ECFDB06DD4F}" type="parTrans" cxnId="{DFDF9078-134A-A040-946C-94B40576B3B1}">
      <dgm:prSet/>
      <dgm:spPr/>
      <dgm:t>
        <a:bodyPr/>
        <a:lstStyle/>
        <a:p>
          <a:endParaRPr lang="en-US"/>
        </a:p>
      </dgm:t>
    </dgm:pt>
    <dgm:pt modelId="{0B0214C7-CE03-5B44-B948-4B9EB0223636}" type="sibTrans" cxnId="{DFDF9078-134A-A040-946C-94B40576B3B1}">
      <dgm:prSet/>
      <dgm:spPr/>
      <dgm:t>
        <a:bodyPr/>
        <a:lstStyle/>
        <a:p>
          <a:endParaRPr lang="en-US"/>
        </a:p>
      </dgm:t>
    </dgm:pt>
    <dgm:pt modelId="{65A3E308-13EF-D644-83A2-605017DBE5D5}">
      <dgm:prSet phldrT="[Text]" custT="1"/>
      <dgm:spPr/>
      <dgm:t>
        <a:bodyPr/>
        <a:lstStyle/>
        <a:p>
          <a:r>
            <a:rPr lang="en-US" altLang="zh-CN" sz="2200" b="1" dirty="0">
              <a:latin typeface="Arial" panose="020B0604020202020204" pitchFamily="34" charset="0"/>
              <a:ea typeface="Microsoft YaHei" panose="020B0503020204020204" pitchFamily="34" charset="-122"/>
              <a:cs typeface="Arial" panose="020B0604020202020204" pitchFamily="34" charset="0"/>
            </a:rPr>
            <a:t>2019</a:t>
          </a:r>
          <a:r>
            <a:rPr lang="zh-CN" altLang="en-US" sz="2200" b="1" dirty="0">
              <a:latin typeface="Arial" panose="020B0604020202020204" pitchFamily="34" charset="0"/>
              <a:ea typeface="Microsoft YaHei" panose="020B0503020204020204" pitchFamily="34" charset="-122"/>
              <a:cs typeface="Arial" panose="020B0604020202020204" pitchFamily="34" charset="0"/>
            </a:rPr>
            <a:t> 年 </a:t>
          </a:r>
          <a:r>
            <a:rPr lang="en-US" altLang="zh-CN" sz="2200" b="1" dirty="0">
              <a:latin typeface="Arial" panose="020B0604020202020204" pitchFamily="34" charset="0"/>
              <a:ea typeface="Microsoft YaHei" panose="020B0503020204020204" pitchFamily="34" charset="-122"/>
              <a:cs typeface="Arial" panose="020B0604020202020204" pitchFamily="34" charset="0"/>
            </a:rPr>
            <a:t>3</a:t>
          </a:r>
          <a:r>
            <a:rPr lang="zh-CN" altLang="en-US" sz="2200" b="1" dirty="0">
              <a:latin typeface="Arial" panose="020B0604020202020204" pitchFamily="34" charset="0"/>
              <a:ea typeface="Microsoft YaHei" panose="020B0503020204020204" pitchFamily="34" charset="-122"/>
              <a:cs typeface="Arial" panose="020B0604020202020204" pitchFamily="34" charset="0"/>
            </a:rPr>
            <a:t> 月 </a:t>
          </a:r>
          <a:r>
            <a:rPr lang="en-US" altLang="zh-CN" sz="2200" b="1" dirty="0">
              <a:latin typeface="Arial" panose="020B0604020202020204" pitchFamily="34" charset="0"/>
              <a:ea typeface="Microsoft YaHei" panose="020B0503020204020204" pitchFamily="34" charset="-122"/>
              <a:cs typeface="Arial" panose="020B0604020202020204" pitchFamily="34" charset="0"/>
            </a:rPr>
            <a:t>3</a:t>
          </a:r>
          <a:r>
            <a:rPr lang="zh-CN" altLang="en-US" sz="2200" b="1" dirty="0">
              <a:latin typeface="Arial" panose="020B0604020202020204" pitchFamily="34" charset="0"/>
              <a:ea typeface="Microsoft YaHei" panose="020B0503020204020204" pitchFamily="34" charset="-122"/>
              <a:cs typeface="Arial" panose="020B0604020202020204" pitchFamily="34" charset="0"/>
            </a:rPr>
            <a:t> 日 </a:t>
          </a:r>
          <a:r>
            <a:rPr lang="zh-CN" altLang="en-US" sz="2200" dirty="0">
              <a:latin typeface="Arial" panose="020B0604020202020204" pitchFamily="34" charset="0"/>
              <a:ea typeface="Microsoft YaHei" panose="020B0503020204020204" pitchFamily="34" charset="-122"/>
              <a:cs typeface="Arial" panose="020B0604020202020204" pitchFamily="34" charset="0"/>
            </a:rPr>
            <a:t>正式成立</a:t>
          </a:r>
          <a:endParaRPr lang="en-US" sz="2200" dirty="0">
            <a:latin typeface="Arial" panose="020B0604020202020204" pitchFamily="34" charset="0"/>
            <a:ea typeface="Microsoft YaHei" panose="020B0503020204020204" pitchFamily="34" charset="-122"/>
            <a:cs typeface="Arial" panose="020B0604020202020204" pitchFamily="34" charset="0"/>
          </a:endParaRPr>
        </a:p>
      </dgm:t>
    </dgm:pt>
    <dgm:pt modelId="{4DA6706D-0896-D343-8849-7EAE48E68643}" type="parTrans" cxnId="{7F38B235-1B0D-8D45-AAAF-AD0D6DF1ED61}">
      <dgm:prSet/>
      <dgm:spPr/>
      <dgm:t>
        <a:bodyPr/>
        <a:lstStyle/>
        <a:p>
          <a:endParaRPr lang="en-US"/>
        </a:p>
      </dgm:t>
    </dgm:pt>
    <dgm:pt modelId="{0F988DDA-EB40-F049-8A2B-A8FE73B5D6E1}" type="sibTrans" cxnId="{7F38B235-1B0D-8D45-AAAF-AD0D6DF1ED61}">
      <dgm:prSet/>
      <dgm:spPr/>
      <dgm:t>
        <a:bodyPr/>
        <a:lstStyle/>
        <a:p>
          <a:endParaRPr lang="en-US"/>
        </a:p>
      </dgm:t>
    </dgm:pt>
    <dgm:pt modelId="{D9EA4688-D61A-8248-8FCD-B72C3E26C100}">
      <dgm:prSet phldrT="[Text]" custT="1"/>
      <dgm:spPr/>
      <dgm:t>
        <a:bodyPr/>
        <a:lstStyle/>
        <a:p>
          <a:r>
            <a:rPr lang="en-US" altLang="zh-CN" sz="2200" b="1" dirty="0">
              <a:latin typeface="Arial" panose="020B0604020202020204" pitchFamily="34" charset="0"/>
              <a:ea typeface="Microsoft YaHei" panose="020B0503020204020204" pitchFamily="34" charset="-122"/>
              <a:cs typeface="Arial" panose="020B0604020202020204" pitchFamily="34" charset="0"/>
            </a:rPr>
            <a:t>2019</a:t>
          </a:r>
          <a:r>
            <a:rPr lang="zh-CN" altLang="en-US" sz="2200" b="1" dirty="0">
              <a:latin typeface="Arial" panose="020B0604020202020204" pitchFamily="34" charset="0"/>
              <a:ea typeface="Microsoft YaHei" panose="020B0503020204020204" pitchFamily="34" charset="-122"/>
              <a:cs typeface="Arial" panose="020B0604020202020204" pitchFamily="34" charset="0"/>
            </a:rPr>
            <a:t> 年 </a:t>
          </a:r>
          <a:r>
            <a:rPr lang="en-US" altLang="zh-CN" sz="2200" b="1" dirty="0">
              <a:latin typeface="Arial" panose="020B0604020202020204" pitchFamily="34" charset="0"/>
              <a:ea typeface="Microsoft YaHei" panose="020B0503020204020204" pitchFamily="34" charset="-122"/>
              <a:cs typeface="Arial" panose="020B0604020202020204" pitchFamily="34" charset="0"/>
            </a:rPr>
            <a:t>3</a:t>
          </a:r>
          <a:r>
            <a:rPr lang="zh-CN" altLang="en-US" sz="2200" b="1" dirty="0">
              <a:latin typeface="Arial" panose="020B0604020202020204" pitchFamily="34" charset="0"/>
              <a:ea typeface="Microsoft YaHei" panose="020B0503020204020204" pitchFamily="34" charset="-122"/>
              <a:cs typeface="Arial" panose="020B0604020202020204" pitchFamily="34" charset="0"/>
            </a:rPr>
            <a:t> 月 </a:t>
          </a:r>
          <a:r>
            <a:rPr lang="en-US" altLang="zh-CN" sz="2200" b="1" dirty="0">
              <a:latin typeface="Arial" panose="020B0604020202020204" pitchFamily="34" charset="0"/>
              <a:ea typeface="Microsoft YaHei" panose="020B0503020204020204" pitchFamily="34" charset="-122"/>
              <a:cs typeface="Arial" panose="020B0604020202020204" pitchFamily="34" charset="0"/>
            </a:rPr>
            <a:t>15</a:t>
          </a:r>
          <a:r>
            <a:rPr lang="zh-CN" altLang="en-US" sz="2200" b="1" dirty="0">
              <a:latin typeface="Arial" panose="020B0604020202020204" pitchFamily="34" charset="0"/>
              <a:ea typeface="Microsoft YaHei" panose="020B0503020204020204" pitchFamily="34" charset="-122"/>
              <a:cs typeface="Arial" panose="020B0604020202020204" pitchFamily="34" charset="0"/>
            </a:rPr>
            <a:t> 日 </a:t>
          </a:r>
          <a:r>
            <a:rPr lang="zh-CN" altLang="en-US" sz="2200" dirty="0">
              <a:latin typeface="Arial" panose="020B0604020202020204" pitchFamily="34" charset="0"/>
              <a:ea typeface="Microsoft YaHei" panose="020B0503020204020204" pitchFamily="34" charset="-122"/>
              <a:cs typeface="Arial" panose="020B0604020202020204" pitchFamily="34" charset="0"/>
            </a:rPr>
            <a:t>实践项目征集完毕</a:t>
          </a:r>
          <a:endParaRPr lang="en-US" sz="2200" dirty="0">
            <a:latin typeface="Arial" panose="020B0604020202020204" pitchFamily="34" charset="0"/>
            <a:ea typeface="Microsoft YaHei" panose="020B0503020204020204" pitchFamily="34" charset="-122"/>
            <a:cs typeface="Arial" panose="020B0604020202020204" pitchFamily="34" charset="0"/>
          </a:endParaRPr>
        </a:p>
      </dgm:t>
    </dgm:pt>
    <dgm:pt modelId="{76698DEE-5937-4F4F-9010-5FB87A07A1F1}" type="parTrans" cxnId="{62DD6501-8FA3-CC47-8B82-59BA1AB34C88}">
      <dgm:prSet/>
      <dgm:spPr/>
      <dgm:t>
        <a:bodyPr/>
        <a:lstStyle/>
        <a:p>
          <a:endParaRPr lang="en-US"/>
        </a:p>
      </dgm:t>
    </dgm:pt>
    <dgm:pt modelId="{A78E798B-7AFF-9748-AE39-9935AF87CFAD}" type="sibTrans" cxnId="{62DD6501-8FA3-CC47-8B82-59BA1AB34C88}">
      <dgm:prSet/>
      <dgm:spPr/>
      <dgm:t>
        <a:bodyPr/>
        <a:lstStyle/>
        <a:p>
          <a:endParaRPr lang="en-US"/>
        </a:p>
      </dgm:t>
    </dgm:pt>
    <dgm:pt modelId="{E62626B7-F011-C349-92D4-AD5662D4C853}">
      <dgm:prSet custT="1"/>
      <dgm:spPr/>
      <dgm:t>
        <a:bodyPr/>
        <a:lstStyle/>
        <a:p>
          <a:r>
            <a:rPr lang="en-US" altLang="zh-CN"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2019</a:t>
          </a:r>
          <a:r>
            <a:rPr lang="zh-CN" altLang="en-US"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 年 </a:t>
          </a:r>
          <a:r>
            <a:rPr lang="en-US" altLang="zh-CN"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4</a:t>
          </a:r>
          <a:r>
            <a:rPr lang="zh-CN" altLang="en-US"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 月 </a:t>
          </a:r>
          <a:r>
            <a:rPr lang="en-US" altLang="zh-CN"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7</a:t>
          </a:r>
          <a:r>
            <a:rPr lang="zh-CN" altLang="en-US"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 日 </a:t>
          </a:r>
          <a:r>
            <a:rPr lang="zh-CN" altLang="en-US" sz="2200"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第一次项目进度汇报</a:t>
          </a:r>
          <a:endParaRPr lang="en-US" sz="2200"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endParaRPr>
        </a:p>
      </dgm:t>
    </dgm:pt>
    <dgm:pt modelId="{55AF0346-4986-D748-9E0D-AE82E94EC45D}" type="parTrans" cxnId="{95604559-A381-BA44-BD49-1B74AEDE06A7}">
      <dgm:prSet/>
      <dgm:spPr/>
      <dgm:t>
        <a:bodyPr/>
        <a:lstStyle/>
        <a:p>
          <a:endParaRPr lang="en-US"/>
        </a:p>
      </dgm:t>
    </dgm:pt>
    <dgm:pt modelId="{F3881EC6-5B1C-0440-BE23-C5CC0B808412}" type="sibTrans" cxnId="{95604559-A381-BA44-BD49-1B74AEDE06A7}">
      <dgm:prSet/>
      <dgm:spPr/>
      <dgm:t>
        <a:bodyPr/>
        <a:lstStyle/>
        <a:p>
          <a:endParaRPr lang="en-US"/>
        </a:p>
      </dgm:t>
    </dgm:pt>
    <dgm:pt modelId="{66C34447-9865-1641-95CC-58C5CBECACCB}">
      <dgm:prSet/>
      <dgm:spPr/>
      <dgm:t>
        <a:bodyPr/>
        <a:lstStyle/>
        <a:p>
          <a:endParaRPr lang="en-US" dirty="0"/>
        </a:p>
      </dgm:t>
    </dgm:pt>
    <dgm:pt modelId="{9921BB65-9283-5D4E-9007-97204FF46DF6}" type="parTrans" cxnId="{4FEA649A-9C65-F34F-AE12-09DF974CFA3B}">
      <dgm:prSet/>
      <dgm:spPr/>
      <dgm:t>
        <a:bodyPr/>
        <a:lstStyle/>
        <a:p>
          <a:endParaRPr lang="en-US"/>
        </a:p>
      </dgm:t>
    </dgm:pt>
    <dgm:pt modelId="{2A77F0FB-5D9B-E345-A480-8C9ABFEEE265}" type="sibTrans" cxnId="{4FEA649A-9C65-F34F-AE12-09DF974CFA3B}">
      <dgm:prSet/>
      <dgm:spPr/>
      <dgm:t>
        <a:bodyPr/>
        <a:lstStyle/>
        <a:p>
          <a:endParaRPr lang="en-US"/>
        </a:p>
      </dgm:t>
    </dgm:pt>
    <dgm:pt modelId="{986C8BC8-1D3F-B442-9305-14E834C3DB38}" type="pres">
      <dgm:prSet presAssocID="{D876F120-1BBF-204E-8F44-3F076D70FE1C}" presName="arrowDiagram" presStyleCnt="0">
        <dgm:presLayoutVars>
          <dgm:chMax val="5"/>
          <dgm:dir/>
          <dgm:resizeHandles val="exact"/>
        </dgm:presLayoutVars>
      </dgm:prSet>
      <dgm:spPr/>
    </dgm:pt>
    <dgm:pt modelId="{65791B37-3B73-1D42-82AA-C399CB1B38DE}" type="pres">
      <dgm:prSet presAssocID="{D876F120-1BBF-204E-8F44-3F076D70FE1C}" presName="arrow" presStyleLbl="bgShp" presStyleIdx="0" presStyleCnt="1" custLinFactNeighborX="-9800" custLinFactNeighborY="24013"/>
      <dgm:spPr>
        <a:solidFill>
          <a:schemeClr val="tx1"/>
        </a:solidFill>
      </dgm:spPr>
    </dgm:pt>
    <dgm:pt modelId="{47A0B9D9-1DC8-FF46-B271-A51BF9132191}" type="pres">
      <dgm:prSet presAssocID="{D876F120-1BBF-204E-8F44-3F076D70FE1C}" presName="arrowDiagram5" presStyleCnt="0"/>
      <dgm:spPr/>
    </dgm:pt>
    <dgm:pt modelId="{E8A58823-9157-F142-91EB-C42C7D34D493}" type="pres">
      <dgm:prSet presAssocID="{74E8F529-5AAB-AF4F-9B71-3448F9216FB4}" presName="bullet5a" presStyleLbl="node1" presStyleIdx="0" presStyleCnt="5" custLinFactX="-400000" custLinFactY="266758" custLinFactNeighborX="-452477" custLinFactNeighborY="300000"/>
      <dgm:spPr>
        <a:solidFill>
          <a:schemeClr val="bg1"/>
        </a:solidFill>
      </dgm:spPr>
    </dgm:pt>
    <dgm:pt modelId="{8249464A-F4F3-1E44-9796-EE97DB49180B}" type="pres">
      <dgm:prSet presAssocID="{74E8F529-5AAB-AF4F-9B71-3448F9216FB4}" presName="textBox5a" presStyleLbl="revTx" presStyleIdx="0" presStyleCnt="5" custScaleX="529517" custScaleY="29474" custLinFactNeighborX="78995" custLinFactNeighborY="37056">
        <dgm:presLayoutVars>
          <dgm:bulletEnabled val="1"/>
        </dgm:presLayoutVars>
      </dgm:prSet>
      <dgm:spPr/>
    </dgm:pt>
    <dgm:pt modelId="{A8E10AF2-7814-9347-B9D5-EB6478849033}" type="pres">
      <dgm:prSet presAssocID="{65A3E308-13EF-D644-83A2-605017DBE5D5}" presName="bullet5b" presStyleLbl="node1" presStyleIdx="1" presStyleCnt="5" custLinFactX="-318406" custLinFactY="196743" custLinFactNeighborX="-400000" custLinFactNeighborY="200000"/>
      <dgm:spPr>
        <a:solidFill>
          <a:schemeClr val="bg1"/>
        </a:solidFill>
      </dgm:spPr>
    </dgm:pt>
    <dgm:pt modelId="{24173D69-0ABB-144C-98FF-6538C963927A}" type="pres">
      <dgm:prSet presAssocID="{65A3E308-13EF-D644-83A2-605017DBE5D5}" presName="textBox5b" presStyleLbl="revTx" presStyleIdx="1" presStyleCnt="5" custScaleX="326452" custScaleY="25483" custLinFactNeighborX="-28687" custLinFactNeighborY="14715">
        <dgm:presLayoutVars>
          <dgm:bulletEnabled val="1"/>
        </dgm:presLayoutVars>
      </dgm:prSet>
      <dgm:spPr/>
    </dgm:pt>
    <dgm:pt modelId="{4EEFF7F9-BB89-BD4D-9952-D04C6DA6C561}" type="pres">
      <dgm:prSet presAssocID="{D9EA4688-D61A-8248-8FCD-B72C3E26C100}" presName="bullet5c" presStyleLbl="node1" presStyleIdx="2" presStyleCnt="5" custLinFactX="-300000" custLinFactY="100000" custLinFactNeighborX="-330764" custLinFactNeighborY="149248"/>
      <dgm:spPr>
        <a:solidFill>
          <a:schemeClr val="bg1"/>
        </a:solidFill>
      </dgm:spPr>
    </dgm:pt>
    <dgm:pt modelId="{6FEB306D-EAB0-D64B-9112-A4094B99AC9A}" type="pres">
      <dgm:prSet presAssocID="{D9EA4688-D61A-8248-8FCD-B72C3E26C100}" presName="textBox5c" presStyleLbl="revTx" presStyleIdx="2" presStyleCnt="5" custScaleX="414930" custScaleY="12332" custLinFactNeighborX="6164" custLinFactNeighborY="-8028">
        <dgm:presLayoutVars>
          <dgm:bulletEnabled val="1"/>
        </dgm:presLayoutVars>
      </dgm:prSet>
      <dgm:spPr/>
    </dgm:pt>
    <dgm:pt modelId="{D9153B6B-07A4-0B4E-AF04-8FDEAD8CC68D}" type="pres">
      <dgm:prSet presAssocID="{E62626B7-F011-C349-92D4-AD5662D4C853}" presName="bullet5d" presStyleLbl="node1" presStyleIdx="3" presStyleCnt="5" custLinFactX="-200000" custLinFactNeighborX="-204818" custLinFactNeighborY="85939"/>
      <dgm:spPr>
        <a:solidFill>
          <a:schemeClr val="bg1"/>
        </a:solidFill>
      </dgm:spPr>
    </dgm:pt>
    <dgm:pt modelId="{12DC5E79-D9CC-D940-9D92-21798ABCDF73}" type="pres">
      <dgm:prSet presAssocID="{E62626B7-F011-C349-92D4-AD5662D4C853}" presName="textBox5d" presStyleLbl="revTx" presStyleIdx="3" presStyleCnt="5" custScaleX="361139" custScaleY="12996" custLinFactNeighborX="-1965" custLinFactNeighborY="-20673">
        <dgm:presLayoutVars>
          <dgm:bulletEnabled val="1"/>
        </dgm:presLayoutVars>
      </dgm:prSet>
      <dgm:spPr/>
    </dgm:pt>
    <dgm:pt modelId="{566001DE-C5E1-E943-AB95-C1DDDE461F8E}" type="pres">
      <dgm:prSet presAssocID="{66C34447-9865-1641-95CC-58C5CBECACCB}" presName="bullet5e" presStyleLbl="node1" presStyleIdx="4" presStyleCnt="5" custLinFactNeighborX="-1407" custLinFactNeighborY="-15783"/>
      <dgm:spPr>
        <a:solidFill>
          <a:schemeClr val="bg1"/>
        </a:solidFill>
      </dgm:spPr>
    </dgm:pt>
    <dgm:pt modelId="{45EAA788-2F20-0A48-BD0E-C146E569AD46}" type="pres">
      <dgm:prSet presAssocID="{66C34447-9865-1641-95CC-58C5CBECACCB}" presName="textBox5e" presStyleLbl="revTx" presStyleIdx="4" presStyleCnt="5">
        <dgm:presLayoutVars>
          <dgm:bulletEnabled val="1"/>
        </dgm:presLayoutVars>
      </dgm:prSet>
      <dgm:spPr/>
    </dgm:pt>
  </dgm:ptLst>
  <dgm:cxnLst>
    <dgm:cxn modelId="{62DD6501-8FA3-CC47-8B82-59BA1AB34C88}" srcId="{D876F120-1BBF-204E-8F44-3F076D70FE1C}" destId="{D9EA4688-D61A-8248-8FCD-B72C3E26C100}" srcOrd="2" destOrd="0" parTransId="{76698DEE-5937-4F4F-9010-5FB87A07A1F1}" sibTransId="{A78E798B-7AFF-9748-AE39-9935AF87CFAD}"/>
    <dgm:cxn modelId="{7F38B235-1B0D-8D45-AAAF-AD0D6DF1ED61}" srcId="{D876F120-1BBF-204E-8F44-3F076D70FE1C}" destId="{65A3E308-13EF-D644-83A2-605017DBE5D5}" srcOrd="1" destOrd="0" parTransId="{4DA6706D-0896-D343-8849-7EAE48E68643}" sibTransId="{0F988DDA-EB40-F049-8A2B-A8FE73B5D6E1}"/>
    <dgm:cxn modelId="{95604559-A381-BA44-BD49-1B74AEDE06A7}" srcId="{D876F120-1BBF-204E-8F44-3F076D70FE1C}" destId="{E62626B7-F011-C349-92D4-AD5662D4C853}" srcOrd="3" destOrd="0" parTransId="{55AF0346-4986-D748-9E0D-AE82E94EC45D}" sibTransId="{F3881EC6-5B1C-0440-BE23-C5CC0B808412}"/>
    <dgm:cxn modelId="{3C22C959-B3A1-B04D-9481-D9E432BEC8DD}" type="presOf" srcId="{D876F120-1BBF-204E-8F44-3F076D70FE1C}" destId="{986C8BC8-1D3F-B442-9305-14E834C3DB38}" srcOrd="0" destOrd="0" presId="urn:microsoft.com/office/officeart/2005/8/layout/arrow2"/>
    <dgm:cxn modelId="{DFDF9078-134A-A040-946C-94B40576B3B1}" srcId="{D876F120-1BBF-204E-8F44-3F076D70FE1C}" destId="{74E8F529-5AAB-AF4F-9B71-3448F9216FB4}" srcOrd="0" destOrd="0" parTransId="{65884ECB-D44F-1D4B-B9CE-0ECFDB06DD4F}" sibTransId="{0B0214C7-CE03-5B44-B948-4B9EB0223636}"/>
    <dgm:cxn modelId="{852D2191-CD26-5A43-8A99-AC4C056A62C1}" type="presOf" srcId="{65A3E308-13EF-D644-83A2-605017DBE5D5}" destId="{24173D69-0ABB-144C-98FF-6538C963927A}" srcOrd="0" destOrd="0" presId="urn:microsoft.com/office/officeart/2005/8/layout/arrow2"/>
    <dgm:cxn modelId="{4FEA649A-9C65-F34F-AE12-09DF974CFA3B}" srcId="{D876F120-1BBF-204E-8F44-3F076D70FE1C}" destId="{66C34447-9865-1641-95CC-58C5CBECACCB}" srcOrd="4" destOrd="0" parTransId="{9921BB65-9283-5D4E-9007-97204FF46DF6}" sibTransId="{2A77F0FB-5D9B-E345-A480-8C9ABFEEE265}"/>
    <dgm:cxn modelId="{02C912B8-C02C-0E49-9EEA-C81FD5994E94}" type="presOf" srcId="{D9EA4688-D61A-8248-8FCD-B72C3E26C100}" destId="{6FEB306D-EAB0-D64B-9112-A4094B99AC9A}" srcOrd="0" destOrd="0" presId="urn:microsoft.com/office/officeart/2005/8/layout/arrow2"/>
    <dgm:cxn modelId="{F8980DCE-86F0-FD44-814D-52A5311340F1}" type="presOf" srcId="{E62626B7-F011-C349-92D4-AD5662D4C853}" destId="{12DC5E79-D9CC-D940-9D92-21798ABCDF73}" srcOrd="0" destOrd="0" presId="urn:microsoft.com/office/officeart/2005/8/layout/arrow2"/>
    <dgm:cxn modelId="{CEAC90E8-72C6-994B-97A1-ADAA9696FF14}" type="presOf" srcId="{66C34447-9865-1641-95CC-58C5CBECACCB}" destId="{45EAA788-2F20-0A48-BD0E-C146E569AD46}" srcOrd="0" destOrd="0" presId="urn:microsoft.com/office/officeart/2005/8/layout/arrow2"/>
    <dgm:cxn modelId="{C35DA1ED-49FF-AE41-B109-5536223FA4D5}" type="presOf" srcId="{74E8F529-5AAB-AF4F-9B71-3448F9216FB4}" destId="{8249464A-F4F3-1E44-9796-EE97DB49180B}" srcOrd="0" destOrd="0" presId="urn:microsoft.com/office/officeart/2005/8/layout/arrow2"/>
    <dgm:cxn modelId="{9113C3D6-857B-604A-B67A-BD18253E035C}" type="presParOf" srcId="{986C8BC8-1D3F-B442-9305-14E834C3DB38}" destId="{65791B37-3B73-1D42-82AA-C399CB1B38DE}" srcOrd="0" destOrd="0" presId="urn:microsoft.com/office/officeart/2005/8/layout/arrow2"/>
    <dgm:cxn modelId="{A285E393-D15A-7A43-B046-412F1A5C119A}" type="presParOf" srcId="{986C8BC8-1D3F-B442-9305-14E834C3DB38}" destId="{47A0B9D9-1DC8-FF46-B271-A51BF9132191}" srcOrd="1" destOrd="0" presId="urn:microsoft.com/office/officeart/2005/8/layout/arrow2"/>
    <dgm:cxn modelId="{43BCAFE9-E7EA-CF4B-8C9A-D32002757ED0}" type="presParOf" srcId="{47A0B9D9-1DC8-FF46-B271-A51BF9132191}" destId="{E8A58823-9157-F142-91EB-C42C7D34D493}" srcOrd="0" destOrd="0" presId="urn:microsoft.com/office/officeart/2005/8/layout/arrow2"/>
    <dgm:cxn modelId="{3BF51B51-1ACA-9F4B-95B2-6CD9F23DD575}" type="presParOf" srcId="{47A0B9D9-1DC8-FF46-B271-A51BF9132191}" destId="{8249464A-F4F3-1E44-9796-EE97DB49180B}" srcOrd="1" destOrd="0" presId="urn:microsoft.com/office/officeart/2005/8/layout/arrow2"/>
    <dgm:cxn modelId="{8AE89C18-BA77-4144-9B1C-56A3FD775356}" type="presParOf" srcId="{47A0B9D9-1DC8-FF46-B271-A51BF9132191}" destId="{A8E10AF2-7814-9347-B9D5-EB6478849033}" srcOrd="2" destOrd="0" presId="urn:microsoft.com/office/officeart/2005/8/layout/arrow2"/>
    <dgm:cxn modelId="{BC295F8E-2EAD-5344-A400-0BE313B3734A}" type="presParOf" srcId="{47A0B9D9-1DC8-FF46-B271-A51BF9132191}" destId="{24173D69-0ABB-144C-98FF-6538C963927A}" srcOrd="3" destOrd="0" presId="urn:microsoft.com/office/officeart/2005/8/layout/arrow2"/>
    <dgm:cxn modelId="{70054B86-CACF-E04D-B768-C8E1090048B4}" type="presParOf" srcId="{47A0B9D9-1DC8-FF46-B271-A51BF9132191}" destId="{4EEFF7F9-BB89-BD4D-9952-D04C6DA6C561}" srcOrd="4" destOrd="0" presId="urn:microsoft.com/office/officeart/2005/8/layout/arrow2"/>
    <dgm:cxn modelId="{91BA20D5-6AFD-1743-BAD8-AE102CAF39E5}" type="presParOf" srcId="{47A0B9D9-1DC8-FF46-B271-A51BF9132191}" destId="{6FEB306D-EAB0-D64B-9112-A4094B99AC9A}" srcOrd="5" destOrd="0" presId="urn:microsoft.com/office/officeart/2005/8/layout/arrow2"/>
    <dgm:cxn modelId="{16764ECB-F51F-F143-9AE6-D8041E85A75F}" type="presParOf" srcId="{47A0B9D9-1DC8-FF46-B271-A51BF9132191}" destId="{D9153B6B-07A4-0B4E-AF04-8FDEAD8CC68D}" srcOrd="6" destOrd="0" presId="urn:microsoft.com/office/officeart/2005/8/layout/arrow2"/>
    <dgm:cxn modelId="{EB8073A0-229E-8A46-AEF4-B0D96079963E}" type="presParOf" srcId="{47A0B9D9-1DC8-FF46-B271-A51BF9132191}" destId="{12DC5E79-D9CC-D940-9D92-21798ABCDF73}" srcOrd="7" destOrd="0" presId="urn:microsoft.com/office/officeart/2005/8/layout/arrow2"/>
    <dgm:cxn modelId="{A94C5BBB-3D5F-5448-AF91-D74B3FE2B0C0}" type="presParOf" srcId="{47A0B9D9-1DC8-FF46-B271-A51BF9132191}" destId="{566001DE-C5E1-E943-AB95-C1DDDE461F8E}" srcOrd="8" destOrd="0" presId="urn:microsoft.com/office/officeart/2005/8/layout/arrow2"/>
    <dgm:cxn modelId="{AF961C21-1CD2-8F47-96EB-3026F200495D}" type="presParOf" srcId="{47A0B9D9-1DC8-FF46-B271-A51BF9132191}" destId="{45EAA788-2F20-0A48-BD0E-C146E569AD46}"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54640-A0B0-E24E-82FA-25E5ED2789CD}" type="doc">
      <dgm:prSet loTypeId="urn:microsoft.com/office/officeart/2005/8/layout/pyramid1" loCatId="" qsTypeId="urn:microsoft.com/office/officeart/2005/8/quickstyle/simple2" qsCatId="simple" csTypeId="urn:microsoft.com/office/officeart/2005/8/colors/colorful2" csCatId="colorful" phldr="1"/>
      <dgm:spPr/>
      <dgm:t>
        <a:bodyPr/>
        <a:lstStyle/>
        <a:p>
          <a:endParaRPr lang="en-US"/>
        </a:p>
      </dgm:t>
    </dgm:pt>
    <dgm:pt modelId="{8F10E46A-1643-E146-A9B9-B299002D938C}">
      <dgm:prSet phldrT="[Text]" custT="1"/>
      <dgm:spPr>
        <a:solidFill>
          <a:schemeClr val="tx1">
            <a:lumMod val="75000"/>
            <a:lumOff val="25000"/>
          </a:schemeClr>
        </a:solidFill>
      </dgm:spPr>
      <dgm:t>
        <a:bodyPr/>
        <a:lstStyle/>
        <a:p>
          <a:r>
            <a:rPr lang="zh-CN" altLang="en-US" sz="2600" b="1" dirty="0">
              <a:solidFill>
                <a:schemeClr val="bg1"/>
              </a:solidFill>
              <a:latin typeface="微软雅黑" panose="020B0503020204020204" pitchFamily="34" charset="-122"/>
              <a:ea typeface="微软雅黑" panose="020B0503020204020204" pitchFamily="34" charset="-122"/>
            </a:rPr>
            <a:t>进阶提高型</a:t>
          </a:r>
          <a:endParaRPr lang="en-US" sz="2600" dirty="0">
            <a:solidFill>
              <a:schemeClr val="bg1"/>
            </a:solidFill>
          </a:endParaRPr>
        </a:p>
      </dgm:t>
    </dgm:pt>
    <dgm:pt modelId="{50690AD6-8151-354D-930F-8654770864F3}" type="parTrans" cxnId="{B9ADD3A9-F152-6741-878A-D95761687719}">
      <dgm:prSet/>
      <dgm:spPr/>
      <dgm:t>
        <a:bodyPr/>
        <a:lstStyle/>
        <a:p>
          <a:endParaRPr lang="en-US"/>
        </a:p>
      </dgm:t>
    </dgm:pt>
    <dgm:pt modelId="{122E2BB7-4079-1B47-AB52-D8BB9BAE2FFC}" type="sibTrans" cxnId="{B9ADD3A9-F152-6741-878A-D95761687719}">
      <dgm:prSet/>
      <dgm:spPr/>
      <dgm:t>
        <a:bodyPr/>
        <a:lstStyle/>
        <a:p>
          <a:endParaRPr lang="en-US"/>
        </a:p>
      </dgm:t>
    </dgm:pt>
    <dgm:pt modelId="{3D98147B-8ADD-9842-BC7A-C161EE8DD604}">
      <dgm:prSet phldrT="[Text]" custT="1"/>
      <dgm:spPr>
        <a:solidFill>
          <a:schemeClr val="bg1">
            <a:lumMod val="50000"/>
          </a:schemeClr>
        </a:solidFill>
      </dgm:spPr>
      <dgm:t>
        <a:bodyPr/>
        <a:lstStyle/>
        <a:p>
          <a:r>
            <a:rPr lang="zh-CN" altLang="en-US" sz="2600" b="1" dirty="0">
              <a:solidFill>
                <a:schemeClr val="bg1"/>
              </a:solidFill>
              <a:latin typeface="微软雅黑" panose="020B0503020204020204" pitchFamily="34" charset="-122"/>
              <a:ea typeface="微软雅黑" panose="020B0503020204020204" pitchFamily="34" charset="-122"/>
            </a:rPr>
            <a:t>入门和基础型</a:t>
          </a:r>
          <a:endParaRPr lang="en-US" sz="2600" dirty="0">
            <a:solidFill>
              <a:schemeClr val="bg1"/>
            </a:solidFill>
          </a:endParaRPr>
        </a:p>
      </dgm:t>
    </dgm:pt>
    <dgm:pt modelId="{79EEB4D2-D7A2-BA42-AFAB-5362DD2FA250}" type="parTrans" cxnId="{4785906E-4336-EB4D-BB57-29648B355CD8}">
      <dgm:prSet/>
      <dgm:spPr/>
      <dgm:t>
        <a:bodyPr/>
        <a:lstStyle/>
        <a:p>
          <a:endParaRPr lang="en-US"/>
        </a:p>
      </dgm:t>
    </dgm:pt>
    <dgm:pt modelId="{8BC52E6F-91BA-B149-AD5A-31FD5DA6D9F0}" type="sibTrans" cxnId="{4785906E-4336-EB4D-BB57-29648B355CD8}">
      <dgm:prSet/>
      <dgm:spPr/>
      <dgm:t>
        <a:bodyPr/>
        <a:lstStyle/>
        <a:p>
          <a:endParaRPr lang="en-US"/>
        </a:p>
      </dgm:t>
    </dgm:pt>
    <dgm:pt modelId="{29E77F7C-C846-6946-BF39-D64041AF0CFF}">
      <dgm:prSet custT="1"/>
      <dgm:spPr>
        <a:solidFill>
          <a:schemeClr val="tx1"/>
        </a:solidFill>
      </dgm:spPr>
      <dgm:t>
        <a:bodyPr/>
        <a:lstStyle/>
        <a:p>
          <a:pPr>
            <a:lnSpc>
              <a:spcPct val="100000"/>
            </a:lnSpc>
            <a:spcAft>
              <a:spcPts val="0"/>
            </a:spcAft>
          </a:pPr>
          <a:endParaRPr lang="en-US" altLang="zh-CN" sz="2400" b="1" dirty="0">
            <a:solidFill>
              <a:srgbClr val="1A1A1A"/>
            </a:solidFill>
            <a:latin typeface="微软雅黑" panose="020B0503020204020204" pitchFamily="34" charset="-122"/>
            <a:ea typeface="微软雅黑" panose="020B0503020204020204" pitchFamily="34" charset="-122"/>
          </a:endParaRPr>
        </a:p>
      </dgm:t>
    </dgm:pt>
    <dgm:pt modelId="{2693E16E-6C1F-5B40-94FA-8637839144DF}" type="parTrans" cxnId="{0330A5B4-CD01-3249-8641-6F22D98A21BA}">
      <dgm:prSet/>
      <dgm:spPr/>
      <dgm:t>
        <a:bodyPr/>
        <a:lstStyle/>
        <a:p>
          <a:endParaRPr lang="en-US"/>
        </a:p>
      </dgm:t>
    </dgm:pt>
    <dgm:pt modelId="{8412E71D-EA7B-7344-A4AB-D8A01FEDFA76}" type="sibTrans" cxnId="{0330A5B4-CD01-3249-8641-6F22D98A21BA}">
      <dgm:prSet/>
      <dgm:spPr/>
      <dgm:t>
        <a:bodyPr/>
        <a:lstStyle/>
        <a:p>
          <a:endParaRPr lang="en-US"/>
        </a:p>
      </dgm:t>
    </dgm:pt>
    <dgm:pt modelId="{5FB3C16B-9472-3244-85CA-F479BB8E8031}" type="pres">
      <dgm:prSet presAssocID="{0F554640-A0B0-E24E-82FA-25E5ED2789CD}" presName="Name0" presStyleCnt="0">
        <dgm:presLayoutVars>
          <dgm:dir/>
          <dgm:animLvl val="lvl"/>
          <dgm:resizeHandles val="exact"/>
        </dgm:presLayoutVars>
      </dgm:prSet>
      <dgm:spPr/>
    </dgm:pt>
    <dgm:pt modelId="{493584FE-0189-D445-869F-C91209B68A21}" type="pres">
      <dgm:prSet presAssocID="{29E77F7C-C846-6946-BF39-D64041AF0CFF}" presName="Name8" presStyleCnt="0"/>
      <dgm:spPr/>
    </dgm:pt>
    <dgm:pt modelId="{86BC62B8-445E-6348-B2AF-D084C8DF1E18}" type="pres">
      <dgm:prSet presAssocID="{29E77F7C-C846-6946-BF39-D64041AF0CFF}" presName="level" presStyleLbl="node1" presStyleIdx="0" presStyleCnt="3" custScaleY="137964">
        <dgm:presLayoutVars>
          <dgm:chMax val="1"/>
          <dgm:bulletEnabled val="1"/>
        </dgm:presLayoutVars>
      </dgm:prSet>
      <dgm:spPr/>
    </dgm:pt>
    <dgm:pt modelId="{9E624FCA-3016-9144-98D3-0CCD41E9216E}" type="pres">
      <dgm:prSet presAssocID="{29E77F7C-C846-6946-BF39-D64041AF0CFF}" presName="levelTx" presStyleLbl="revTx" presStyleIdx="0" presStyleCnt="0">
        <dgm:presLayoutVars>
          <dgm:chMax val="1"/>
          <dgm:bulletEnabled val="1"/>
        </dgm:presLayoutVars>
      </dgm:prSet>
      <dgm:spPr/>
    </dgm:pt>
    <dgm:pt modelId="{41D802B2-883E-E747-B808-879ADC3EC072}" type="pres">
      <dgm:prSet presAssocID="{8F10E46A-1643-E146-A9B9-B299002D938C}" presName="Name8" presStyleCnt="0"/>
      <dgm:spPr/>
    </dgm:pt>
    <dgm:pt modelId="{7576472F-A16A-8749-A84B-BB64BFE905F4}" type="pres">
      <dgm:prSet presAssocID="{8F10E46A-1643-E146-A9B9-B299002D938C}" presName="level" presStyleLbl="node1" presStyleIdx="1" presStyleCnt="3">
        <dgm:presLayoutVars>
          <dgm:chMax val="1"/>
          <dgm:bulletEnabled val="1"/>
        </dgm:presLayoutVars>
      </dgm:prSet>
      <dgm:spPr/>
    </dgm:pt>
    <dgm:pt modelId="{7ED15041-129C-B345-A82D-385A45619AB6}" type="pres">
      <dgm:prSet presAssocID="{8F10E46A-1643-E146-A9B9-B299002D938C}" presName="levelTx" presStyleLbl="revTx" presStyleIdx="0" presStyleCnt="0">
        <dgm:presLayoutVars>
          <dgm:chMax val="1"/>
          <dgm:bulletEnabled val="1"/>
        </dgm:presLayoutVars>
      </dgm:prSet>
      <dgm:spPr/>
    </dgm:pt>
    <dgm:pt modelId="{E374D336-EF25-9F49-8297-3587DD005F09}" type="pres">
      <dgm:prSet presAssocID="{3D98147B-8ADD-9842-BC7A-C161EE8DD604}" presName="Name8" presStyleCnt="0"/>
      <dgm:spPr/>
    </dgm:pt>
    <dgm:pt modelId="{EBB0B1BD-B994-FE4E-9212-71D57C85AED6}" type="pres">
      <dgm:prSet presAssocID="{3D98147B-8ADD-9842-BC7A-C161EE8DD604}" presName="level" presStyleLbl="node1" presStyleIdx="2" presStyleCnt="3" custLinFactNeighborX="-185" custLinFactNeighborY="1895">
        <dgm:presLayoutVars>
          <dgm:chMax val="1"/>
          <dgm:bulletEnabled val="1"/>
        </dgm:presLayoutVars>
      </dgm:prSet>
      <dgm:spPr/>
    </dgm:pt>
    <dgm:pt modelId="{A1DCC5DF-2869-5C48-A67C-6A91D34E17ED}" type="pres">
      <dgm:prSet presAssocID="{3D98147B-8ADD-9842-BC7A-C161EE8DD604}" presName="levelTx" presStyleLbl="revTx" presStyleIdx="0" presStyleCnt="0">
        <dgm:presLayoutVars>
          <dgm:chMax val="1"/>
          <dgm:bulletEnabled val="1"/>
        </dgm:presLayoutVars>
      </dgm:prSet>
      <dgm:spPr/>
    </dgm:pt>
  </dgm:ptLst>
  <dgm:cxnLst>
    <dgm:cxn modelId="{A58F0434-2A08-4448-B8CF-EF9A7EC38260}" type="presOf" srcId="{3D98147B-8ADD-9842-BC7A-C161EE8DD604}" destId="{EBB0B1BD-B994-FE4E-9212-71D57C85AED6}" srcOrd="0" destOrd="0" presId="urn:microsoft.com/office/officeart/2005/8/layout/pyramid1"/>
    <dgm:cxn modelId="{93F02442-0E7D-C34D-AB49-3C0AB1950D79}" type="presOf" srcId="{3D98147B-8ADD-9842-BC7A-C161EE8DD604}" destId="{A1DCC5DF-2869-5C48-A67C-6A91D34E17ED}" srcOrd="1" destOrd="0" presId="urn:microsoft.com/office/officeart/2005/8/layout/pyramid1"/>
    <dgm:cxn modelId="{2891BF44-24F1-2648-B220-8637CB9FF8F4}" type="presOf" srcId="{0F554640-A0B0-E24E-82FA-25E5ED2789CD}" destId="{5FB3C16B-9472-3244-85CA-F479BB8E8031}" srcOrd="0" destOrd="0" presId="urn:microsoft.com/office/officeart/2005/8/layout/pyramid1"/>
    <dgm:cxn modelId="{0E94255E-2E3D-284A-87C5-AF9454DEBDB1}" type="presOf" srcId="{8F10E46A-1643-E146-A9B9-B299002D938C}" destId="{7576472F-A16A-8749-A84B-BB64BFE905F4}" srcOrd="0" destOrd="0" presId="urn:microsoft.com/office/officeart/2005/8/layout/pyramid1"/>
    <dgm:cxn modelId="{4785906E-4336-EB4D-BB57-29648B355CD8}" srcId="{0F554640-A0B0-E24E-82FA-25E5ED2789CD}" destId="{3D98147B-8ADD-9842-BC7A-C161EE8DD604}" srcOrd="2" destOrd="0" parTransId="{79EEB4D2-D7A2-BA42-AFAB-5362DD2FA250}" sibTransId="{8BC52E6F-91BA-B149-AD5A-31FD5DA6D9F0}"/>
    <dgm:cxn modelId="{9E25C273-C9F2-994B-876E-3B9672D3D6F3}" type="presOf" srcId="{8F10E46A-1643-E146-A9B9-B299002D938C}" destId="{7ED15041-129C-B345-A82D-385A45619AB6}" srcOrd="1" destOrd="0" presId="urn:microsoft.com/office/officeart/2005/8/layout/pyramid1"/>
    <dgm:cxn modelId="{7691A598-567E-3A4E-9BDA-6B0E8AA25A59}" type="presOf" srcId="{29E77F7C-C846-6946-BF39-D64041AF0CFF}" destId="{86BC62B8-445E-6348-B2AF-D084C8DF1E18}" srcOrd="0" destOrd="0" presId="urn:microsoft.com/office/officeart/2005/8/layout/pyramid1"/>
    <dgm:cxn modelId="{B9ADD3A9-F152-6741-878A-D95761687719}" srcId="{0F554640-A0B0-E24E-82FA-25E5ED2789CD}" destId="{8F10E46A-1643-E146-A9B9-B299002D938C}" srcOrd="1" destOrd="0" parTransId="{50690AD6-8151-354D-930F-8654770864F3}" sibTransId="{122E2BB7-4079-1B47-AB52-D8BB9BAE2FFC}"/>
    <dgm:cxn modelId="{BAFD68B0-735D-3141-978B-AD348D9E8C12}" type="presOf" srcId="{29E77F7C-C846-6946-BF39-D64041AF0CFF}" destId="{9E624FCA-3016-9144-98D3-0CCD41E9216E}" srcOrd="1" destOrd="0" presId="urn:microsoft.com/office/officeart/2005/8/layout/pyramid1"/>
    <dgm:cxn modelId="{0330A5B4-CD01-3249-8641-6F22D98A21BA}" srcId="{0F554640-A0B0-E24E-82FA-25E5ED2789CD}" destId="{29E77F7C-C846-6946-BF39-D64041AF0CFF}" srcOrd="0" destOrd="0" parTransId="{2693E16E-6C1F-5B40-94FA-8637839144DF}" sibTransId="{8412E71D-EA7B-7344-A4AB-D8A01FEDFA76}"/>
    <dgm:cxn modelId="{76C912CF-CD8D-AE44-8EDA-AC1ACF7A2D0D}" type="presParOf" srcId="{5FB3C16B-9472-3244-85CA-F479BB8E8031}" destId="{493584FE-0189-D445-869F-C91209B68A21}" srcOrd="0" destOrd="0" presId="urn:microsoft.com/office/officeart/2005/8/layout/pyramid1"/>
    <dgm:cxn modelId="{539FE39D-D391-854E-B91A-0027F3977040}" type="presParOf" srcId="{493584FE-0189-D445-869F-C91209B68A21}" destId="{86BC62B8-445E-6348-B2AF-D084C8DF1E18}" srcOrd="0" destOrd="0" presId="urn:microsoft.com/office/officeart/2005/8/layout/pyramid1"/>
    <dgm:cxn modelId="{22176813-4657-7F40-8419-9594DEC1EAC6}" type="presParOf" srcId="{493584FE-0189-D445-869F-C91209B68A21}" destId="{9E624FCA-3016-9144-98D3-0CCD41E9216E}" srcOrd="1" destOrd="0" presId="urn:microsoft.com/office/officeart/2005/8/layout/pyramid1"/>
    <dgm:cxn modelId="{EAFB3E4A-FEEE-F64F-AB77-CBE5A7EA33F9}" type="presParOf" srcId="{5FB3C16B-9472-3244-85CA-F479BB8E8031}" destId="{41D802B2-883E-E747-B808-879ADC3EC072}" srcOrd="1" destOrd="0" presId="urn:microsoft.com/office/officeart/2005/8/layout/pyramid1"/>
    <dgm:cxn modelId="{ECF52D73-42AD-B344-AC9A-74258595C5EA}" type="presParOf" srcId="{41D802B2-883E-E747-B808-879ADC3EC072}" destId="{7576472F-A16A-8749-A84B-BB64BFE905F4}" srcOrd="0" destOrd="0" presId="urn:microsoft.com/office/officeart/2005/8/layout/pyramid1"/>
    <dgm:cxn modelId="{9217AB6D-6FE7-684C-AED2-A06B98AEAD68}" type="presParOf" srcId="{41D802B2-883E-E747-B808-879ADC3EC072}" destId="{7ED15041-129C-B345-A82D-385A45619AB6}" srcOrd="1" destOrd="0" presId="urn:microsoft.com/office/officeart/2005/8/layout/pyramid1"/>
    <dgm:cxn modelId="{572B135C-5F9A-324F-BC9D-8690A94F0B9C}" type="presParOf" srcId="{5FB3C16B-9472-3244-85CA-F479BB8E8031}" destId="{E374D336-EF25-9F49-8297-3587DD005F09}" srcOrd="2" destOrd="0" presId="urn:microsoft.com/office/officeart/2005/8/layout/pyramid1"/>
    <dgm:cxn modelId="{4167F564-6CCD-8547-9B9D-3A55EA697A23}" type="presParOf" srcId="{E374D336-EF25-9F49-8297-3587DD005F09}" destId="{EBB0B1BD-B994-FE4E-9212-71D57C85AED6}" srcOrd="0" destOrd="0" presId="urn:microsoft.com/office/officeart/2005/8/layout/pyramid1"/>
    <dgm:cxn modelId="{ED918DC3-D397-C942-8939-92AACC96902B}" type="presParOf" srcId="{E374D336-EF25-9F49-8297-3587DD005F09}" destId="{A1DCC5DF-2869-5C48-A67C-6A91D34E17ED}"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91B37-3B73-1D42-82AA-C399CB1B38DE}">
      <dsp:nvSpPr>
        <dsp:cNvPr id="0" name=""/>
        <dsp:cNvSpPr/>
      </dsp:nvSpPr>
      <dsp:spPr>
        <a:xfrm>
          <a:off x="235523" y="0"/>
          <a:ext cx="7980222" cy="4987639"/>
        </a:xfrm>
        <a:prstGeom prst="swooshArrow">
          <a:avLst>
            <a:gd name="adj1" fmla="val 25000"/>
            <a:gd name="adj2" fmla="val 25000"/>
          </a:avLst>
        </a:prstGeom>
        <a:solidFill>
          <a:schemeClr val="tx1"/>
        </a:solidFill>
        <a:ln>
          <a:noFill/>
        </a:ln>
        <a:effectLst/>
      </dsp:spPr>
      <dsp:style>
        <a:lnRef idx="0">
          <a:scrgbClr r="0" g="0" b="0"/>
        </a:lnRef>
        <a:fillRef idx="1">
          <a:scrgbClr r="0" g="0" b="0"/>
        </a:fillRef>
        <a:effectRef idx="0">
          <a:scrgbClr r="0" g="0" b="0"/>
        </a:effectRef>
        <a:fontRef idx="minor"/>
      </dsp:style>
    </dsp:sp>
    <dsp:sp modelId="{E8A58823-9157-F142-91EB-C42C7D34D493}">
      <dsp:nvSpPr>
        <dsp:cNvPr id="0" name=""/>
        <dsp:cNvSpPr/>
      </dsp:nvSpPr>
      <dsp:spPr>
        <a:xfrm>
          <a:off x="238957" y="4749064"/>
          <a:ext cx="183545" cy="183545"/>
        </a:xfrm>
        <a:prstGeom prst="ellipse">
          <a:avLst/>
        </a:prstGeom>
        <a:solidFill>
          <a:schemeClr val="bg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249464A-F4F3-1E44-9796-EE97DB49180B}">
      <dsp:nvSpPr>
        <dsp:cNvPr id="0" name=""/>
        <dsp:cNvSpPr/>
      </dsp:nvSpPr>
      <dsp:spPr>
        <a:xfrm>
          <a:off x="476125" y="4637765"/>
          <a:ext cx="5535619" cy="3498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257" tIns="0" rIns="0" bIns="0" numCol="1" spcCol="1270" anchor="t" anchorCtr="0">
          <a:noAutofit/>
        </a:bodyPr>
        <a:lstStyle/>
        <a:p>
          <a:pPr marL="0" lvl="0" indent="0" algn="l" defTabSz="977900">
            <a:lnSpc>
              <a:spcPct val="90000"/>
            </a:lnSpc>
            <a:spcBef>
              <a:spcPct val="0"/>
            </a:spcBef>
            <a:spcAft>
              <a:spcPct val="35000"/>
            </a:spcAft>
            <a:buNone/>
          </a:pPr>
          <a:r>
            <a:rPr lang="en-US" altLang="zh-CN" sz="2200" b="1" kern="1200" dirty="0">
              <a:latin typeface="Arial" panose="020B0604020202020204" pitchFamily="34" charset="0"/>
              <a:ea typeface="Microsoft YaHei" panose="020B0503020204020204" pitchFamily="34" charset="-122"/>
              <a:cs typeface="Arial" panose="020B0604020202020204" pitchFamily="34" charset="0"/>
            </a:rPr>
            <a:t>2019</a:t>
          </a:r>
          <a:r>
            <a:rPr lang="zh-CN" altLang="en-US" sz="2200" b="1" kern="1200" dirty="0">
              <a:latin typeface="Arial" panose="020B0604020202020204" pitchFamily="34" charset="0"/>
              <a:ea typeface="Microsoft YaHei" panose="020B0503020204020204" pitchFamily="34" charset="-122"/>
              <a:cs typeface="Arial" panose="020B0604020202020204" pitchFamily="34" charset="0"/>
            </a:rPr>
            <a:t> 年 </a:t>
          </a:r>
          <a:r>
            <a:rPr lang="en-US" altLang="zh-CN" sz="2200" b="1" kern="1200" dirty="0">
              <a:latin typeface="Arial" panose="020B0604020202020204" pitchFamily="34" charset="0"/>
              <a:ea typeface="Microsoft YaHei" panose="020B0503020204020204" pitchFamily="34" charset="-122"/>
              <a:cs typeface="Arial" panose="020B0604020202020204" pitchFamily="34" charset="0"/>
            </a:rPr>
            <a:t>2</a:t>
          </a:r>
          <a:r>
            <a:rPr lang="zh-CN" altLang="en-US" sz="2200" b="1" kern="1200" dirty="0">
              <a:latin typeface="Arial" panose="020B0604020202020204" pitchFamily="34" charset="0"/>
              <a:ea typeface="Microsoft YaHei" panose="020B0503020204020204" pitchFamily="34" charset="-122"/>
              <a:cs typeface="Arial" panose="020B0604020202020204" pitchFamily="34" charset="0"/>
            </a:rPr>
            <a:t> 月 </a:t>
          </a:r>
          <a:r>
            <a:rPr lang="en-US" altLang="zh-CN" sz="2200" b="1" kern="1200" dirty="0">
              <a:latin typeface="Arial" panose="020B0604020202020204" pitchFamily="34" charset="0"/>
              <a:ea typeface="Microsoft YaHei" panose="020B0503020204020204" pitchFamily="34" charset="-122"/>
              <a:cs typeface="Arial" panose="020B0604020202020204" pitchFamily="34" charset="0"/>
            </a:rPr>
            <a:t>27</a:t>
          </a:r>
          <a:r>
            <a:rPr lang="zh-CN" altLang="en-US" sz="2200" b="1" kern="1200" dirty="0">
              <a:latin typeface="Arial" panose="020B0604020202020204" pitchFamily="34" charset="0"/>
              <a:ea typeface="Microsoft YaHei" panose="020B0503020204020204" pitchFamily="34" charset="-122"/>
              <a:cs typeface="Arial" panose="020B0604020202020204" pitchFamily="34" charset="0"/>
            </a:rPr>
            <a:t> 日 </a:t>
          </a:r>
          <a:r>
            <a:rPr lang="zh-CN" altLang="en-US" sz="2200" kern="1200" dirty="0">
              <a:latin typeface="Arial" panose="020B0604020202020204" pitchFamily="34" charset="0"/>
              <a:ea typeface="Microsoft YaHei" panose="020B0503020204020204" pitchFamily="34" charset="-122"/>
              <a:cs typeface="Arial" panose="020B0604020202020204" pitchFamily="34" charset="0"/>
            </a:rPr>
            <a:t>发布招募令</a:t>
          </a:r>
          <a:endParaRPr lang="en-US" sz="2200" kern="1200" dirty="0">
            <a:latin typeface="Arial" panose="020B0604020202020204" pitchFamily="34" charset="0"/>
            <a:ea typeface="Microsoft YaHei" panose="020B0503020204020204" pitchFamily="34" charset="-122"/>
            <a:cs typeface="Arial" panose="020B0604020202020204" pitchFamily="34" charset="0"/>
          </a:endParaRPr>
        </a:p>
      </dsp:txBody>
      <dsp:txXfrm>
        <a:off x="476125" y="4637765"/>
        <a:ext cx="5535619" cy="349873"/>
      </dsp:txXfrm>
    </dsp:sp>
    <dsp:sp modelId="{A8E10AF2-7814-9347-B9D5-EB6478849033}">
      <dsp:nvSpPr>
        <dsp:cNvPr id="0" name=""/>
        <dsp:cNvSpPr/>
      </dsp:nvSpPr>
      <dsp:spPr>
        <a:xfrm>
          <a:off x="733280" y="3893969"/>
          <a:ext cx="287288" cy="287288"/>
        </a:xfrm>
        <a:prstGeom prst="ellipse">
          <a:avLst/>
        </a:prstGeom>
        <a:solidFill>
          <a:schemeClr val="bg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4173D69-0ABB-144C-98FF-6538C963927A}">
      <dsp:nvSpPr>
        <dsp:cNvPr id="0" name=""/>
        <dsp:cNvSpPr/>
      </dsp:nvSpPr>
      <dsp:spPr>
        <a:xfrm>
          <a:off x="1060873" y="3983971"/>
          <a:ext cx="4324564" cy="532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228" tIns="0" rIns="0" bIns="0" numCol="1" spcCol="1270" anchor="t" anchorCtr="0">
          <a:noAutofit/>
        </a:bodyPr>
        <a:lstStyle/>
        <a:p>
          <a:pPr marL="0" lvl="0" indent="0" algn="l" defTabSz="977900">
            <a:lnSpc>
              <a:spcPct val="90000"/>
            </a:lnSpc>
            <a:spcBef>
              <a:spcPct val="0"/>
            </a:spcBef>
            <a:spcAft>
              <a:spcPct val="35000"/>
            </a:spcAft>
            <a:buNone/>
          </a:pPr>
          <a:r>
            <a:rPr lang="en-US" altLang="zh-CN" sz="2200" b="1" kern="1200" dirty="0">
              <a:latin typeface="Arial" panose="020B0604020202020204" pitchFamily="34" charset="0"/>
              <a:ea typeface="Microsoft YaHei" panose="020B0503020204020204" pitchFamily="34" charset="-122"/>
              <a:cs typeface="Arial" panose="020B0604020202020204" pitchFamily="34" charset="0"/>
            </a:rPr>
            <a:t>2019</a:t>
          </a:r>
          <a:r>
            <a:rPr lang="zh-CN" altLang="en-US" sz="2200" b="1" kern="1200" dirty="0">
              <a:latin typeface="Arial" panose="020B0604020202020204" pitchFamily="34" charset="0"/>
              <a:ea typeface="Microsoft YaHei" panose="020B0503020204020204" pitchFamily="34" charset="-122"/>
              <a:cs typeface="Arial" panose="020B0604020202020204" pitchFamily="34" charset="0"/>
            </a:rPr>
            <a:t> 年 </a:t>
          </a:r>
          <a:r>
            <a:rPr lang="en-US" altLang="zh-CN" sz="2200" b="1" kern="1200" dirty="0">
              <a:latin typeface="Arial" panose="020B0604020202020204" pitchFamily="34" charset="0"/>
              <a:ea typeface="Microsoft YaHei" panose="020B0503020204020204" pitchFamily="34" charset="-122"/>
              <a:cs typeface="Arial" panose="020B0604020202020204" pitchFamily="34" charset="0"/>
            </a:rPr>
            <a:t>3</a:t>
          </a:r>
          <a:r>
            <a:rPr lang="zh-CN" altLang="en-US" sz="2200" b="1" kern="1200" dirty="0">
              <a:latin typeface="Arial" panose="020B0604020202020204" pitchFamily="34" charset="0"/>
              <a:ea typeface="Microsoft YaHei" panose="020B0503020204020204" pitchFamily="34" charset="-122"/>
              <a:cs typeface="Arial" panose="020B0604020202020204" pitchFamily="34" charset="0"/>
            </a:rPr>
            <a:t> 月 </a:t>
          </a:r>
          <a:r>
            <a:rPr lang="en-US" altLang="zh-CN" sz="2200" b="1" kern="1200" dirty="0">
              <a:latin typeface="Arial" panose="020B0604020202020204" pitchFamily="34" charset="0"/>
              <a:ea typeface="Microsoft YaHei" panose="020B0503020204020204" pitchFamily="34" charset="-122"/>
              <a:cs typeface="Arial" panose="020B0604020202020204" pitchFamily="34" charset="0"/>
            </a:rPr>
            <a:t>3</a:t>
          </a:r>
          <a:r>
            <a:rPr lang="zh-CN" altLang="en-US" sz="2200" b="1" kern="1200" dirty="0">
              <a:latin typeface="Arial" panose="020B0604020202020204" pitchFamily="34" charset="0"/>
              <a:ea typeface="Microsoft YaHei" panose="020B0503020204020204" pitchFamily="34" charset="-122"/>
              <a:cs typeface="Arial" panose="020B0604020202020204" pitchFamily="34" charset="0"/>
            </a:rPr>
            <a:t> 日 </a:t>
          </a:r>
          <a:r>
            <a:rPr lang="zh-CN" altLang="en-US" sz="2200" kern="1200" dirty="0">
              <a:latin typeface="Arial" panose="020B0604020202020204" pitchFamily="34" charset="0"/>
              <a:ea typeface="Microsoft YaHei" panose="020B0503020204020204" pitchFamily="34" charset="-122"/>
              <a:cs typeface="Arial" panose="020B0604020202020204" pitchFamily="34" charset="0"/>
            </a:rPr>
            <a:t>正式成立</a:t>
          </a:r>
          <a:endParaRPr lang="en-US" sz="2200" kern="1200" dirty="0">
            <a:latin typeface="Arial" panose="020B0604020202020204" pitchFamily="34" charset="0"/>
            <a:ea typeface="Microsoft YaHei" panose="020B0503020204020204" pitchFamily="34" charset="-122"/>
            <a:cs typeface="Arial" panose="020B0604020202020204" pitchFamily="34" charset="0"/>
          </a:endParaRPr>
        </a:p>
      </dsp:txBody>
      <dsp:txXfrm>
        <a:off x="1060873" y="3983971"/>
        <a:ext cx="4324564" cy="532549"/>
      </dsp:txXfrm>
    </dsp:sp>
    <dsp:sp modelId="{4EEFF7F9-BB89-BD4D-9952-D04C6DA6C561}">
      <dsp:nvSpPr>
        <dsp:cNvPr id="0" name=""/>
        <dsp:cNvSpPr/>
      </dsp:nvSpPr>
      <dsp:spPr>
        <a:xfrm>
          <a:off x="1657864" y="2947806"/>
          <a:ext cx="383050" cy="383050"/>
        </a:xfrm>
        <a:prstGeom prst="ellipse">
          <a:avLst/>
        </a:prstGeom>
        <a:solidFill>
          <a:schemeClr val="bg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FEB306D-EAB0-D64B-9112-A4094B99AC9A}">
      <dsp:nvSpPr>
        <dsp:cNvPr id="0" name=""/>
        <dsp:cNvSpPr/>
      </dsp:nvSpPr>
      <dsp:spPr>
        <a:xfrm>
          <a:off x="1935223" y="3188247"/>
          <a:ext cx="6390681" cy="345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2971" tIns="0" rIns="0" bIns="0" numCol="1" spcCol="1270" anchor="t" anchorCtr="0">
          <a:noAutofit/>
        </a:bodyPr>
        <a:lstStyle/>
        <a:p>
          <a:pPr marL="0" lvl="0" indent="0" algn="l" defTabSz="977900">
            <a:lnSpc>
              <a:spcPct val="90000"/>
            </a:lnSpc>
            <a:spcBef>
              <a:spcPct val="0"/>
            </a:spcBef>
            <a:spcAft>
              <a:spcPct val="35000"/>
            </a:spcAft>
            <a:buNone/>
          </a:pPr>
          <a:r>
            <a:rPr lang="en-US" altLang="zh-CN" sz="2200" b="1" kern="1200" dirty="0">
              <a:latin typeface="Arial" panose="020B0604020202020204" pitchFamily="34" charset="0"/>
              <a:ea typeface="Microsoft YaHei" panose="020B0503020204020204" pitchFamily="34" charset="-122"/>
              <a:cs typeface="Arial" panose="020B0604020202020204" pitchFamily="34" charset="0"/>
            </a:rPr>
            <a:t>2019</a:t>
          </a:r>
          <a:r>
            <a:rPr lang="zh-CN" altLang="en-US" sz="2200" b="1" kern="1200" dirty="0">
              <a:latin typeface="Arial" panose="020B0604020202020204" pitchFamily="34" charset="0"/>
              <a:ea typeface="Microsoft YaHei" panose="020B0503020204020204" pitchFamily="34" charset="-122"/>
              <a:cs typeface="Arial" panose="020B0604020202020204" pitchFamily="34" charset="0"/>
            </a:rPr>
            <a:t> 年 </a:t>
          </a:r>
          <a:r>
            <a:rPr lang="en-US" altLang="zh-CN" sz="2200" b="1" kern="1200" dirty="0">
              <a:latin typeface="Arial" panose="020B0604020202020204" pitchFamily="34" charset="0"/>
              <a:ea typeface="Microsoft YaHei" panose="020B0503020204020204" pitchFamily="34" charset="-122"/>
              <a:cs typeface="Arial" panose="020B0604020202020204" pitchFamily="34" charset="0"/>
            </a:rPr>
            <a:t>3</a:t>
          </a:r>
          <a:r>
            <a:rPr lang="zh-CN" altLang="en-US" sz="2200" b="1" kern="1200" dirty="0">
              <a:latin typeface="Arial" panose="020B0604020202020204" pitchFamily="34" charset="0"/>
              <a:ea typeface="Microsoft YaHei" panose="020B0503020204020204" pitchFamily="34" charset="-122"/>
              <a:cs typeface="Arial" panose="020B0604020202020204" pitchFamily="34" charset="0"/>
            </a:rPr>
            <a:t> 月 </a:t>
          </a:r>
          <a:r>
            <a:rPr lang="en-US" altLang="zh-CN" sz="2200" b="1" kern="1200" dirty="0">
              <a:latin typeface="Arial" panose="020B0604020202020204" pitchFamily="34" charset="0"/>
              <a:ea typeface="Microsoft YaHei" panose="020B0503020204020204" pitchFamily="34" charset="-122"/>
              <a:cs typeface="Arial" panose="020B0604020202020204" pitchFamily="34" charset="0"/>
            </a:rPr>
            <a:t>15</a:t>
          </a:r>
          <a:r>
            <a:rPr lang="zh-CN" altLang="en-US" sz="2200" b="1" kern="1200" dirty="0">
              <a:latin typeface="Arial" panose="020B0604020202020204" pitchFamily="34" charset="0"/>
              <a:ea typeface="Microsoft YaHei" panose="020B0503020204020204" pitchFamily="34" charset="-122"/>
              <a:cs typeface="Arial" panose="020B0604020202020204" pitchFamily="34" charset="0"/>
            </a:rPr>
            <a:t> 日 </a:t>
          </a:r>
          <a:r>
            <a:rPr lang="zh-CN" altLang="en-US" sz="2200" kern="1200" dirty="0">
              <a:latin typeface="Arial" panose="020B0604020202020204" pitchFamily="34" charset="0"/>
              <a:ea typeface="Microsoft YaHei" panose="020B0503020204020204" pitchFamily="34" charset="-122"/>
              <a:cs typeface="Arial" panose="020B0604020202020204" pitchFamily="34" charset="0"/>
            </a:rPr>
            <a:t>实践项目征集完毕</a:t>
          </a:r>
          <a:endParaRPr lang="en-US" sz="2200" kern="1200" dirty="0">
            <a:latin typeface="Arial" panose="020B0604020202020204" pitchFamily="34" charset="0"/>
            <a:ea typeface="Microsoft YaHei" panose="020B0503020204020204" pitchFamily="34" charset="-122"/>
            <a:cs typeface="Arial" panose="020B0604020202020204" pitchFamily="34" charset="0"/>
          </a:endParaRPr>
        </a:p>
      </dsp:txBody>
      <dsp:txXfrm>
        <a:off x="1935223" y="3188247"/>
        <a:ext cx="6390681" cy="345672"/>
      </dsp:txXfrm>
    </dsp:sp>
    <dsp:sp modelId="{D9153B6B-07A4-0B4E-AF04-8FDEAD8CC68D}">
      <dsp:nvSpPr>
        <dsp:cNvPr id="0" name=""/>
        <dsp:cNvSpPr/>
      </dsp:nvSpPr>
      <dsp:spPr>
        <a:xfrm>
          <a:off x="3555398" y="1823737"/>
          <a:ext cx="494773" cy="494773"/>
        </a:xfrm>
        <a:prstGeom prst="ellipse">
          <a:avLst/>
        </a:prstGeom>
        <a:solidFill>
          <a:schemeClr val="bg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2DC5E79-D9CC-D940-9D92-21798ABCDF73}">
      <dsp:nvSpPr>
        <dsp:cNvPr id="0" name=""/>
        <dsp:cNvSpPr/>
      </dsp:nvSpPr>
      <dsp:spPr>
        <a:xfrm>
          <a:off x="3690409" y="2408801"/>
          <a:ext cx="5763939" cy="434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170" tIns="0" rIns="0" bIns="0" numCol="1" spcCol="1270" anchor="t" anchorCtr="0">
          <a:noAutofit/>
        </a:bodyPr>
        <a:lstStyle/>
        <a:p>
          <a:pPr marL="0" lvl="0" indent="0" algn="l" defTabSz="977900">
            <a:lnSpc>
              <a:spcPct val="90000"/>
            </a:lnSpc>
            <a:spcBef>
              <a:spcPct val="0"/>
            </a:spcBef>
            <a:spcAft>
              <a:spcPct val="35000"/>
            </a:spcAft>
            <a:buNone/>
          </a:pPr>
          <a:r>
            <a:rPr lang="en-US" altLang="zh-CN"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2019</a:t>
          </a:r>
          <a:r>
            <a:rPr lang="zh-CN" altLang="en-US"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 年 </a:t>
          </a:r>
          <a:r>
            <a:rPr lang="en-US" altLang="zh-CN"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4</a:t>
          </a:r>
          <a:r>
            <a:rPr lang="zh-CN" altLang="en-US"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 月 </a:t>
          </a:r>
          <a:r>
            <a:rPr lang="en-US" altLang="zh-CN"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7</a:t>
          </a:r>
          <a:r>
            <a:rPr lang="zh-CN" altLang="en-US" sz="2200" b="1"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 日 </a:t>
          </a:r>
          <a:r>
            <a:rPr lang="zh-CN" altLang="en-US" sz="2200"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rPr>
            <a:t>第一次项目进度汇报</a:t>
          </a:r>
          <a:endParaRPr lang="en-US" sz="2200" kern="1200" dirty="0">
            <a:solidFill>
              <a:prstClr val="black">
                <a:hueOff val="0"/>
                <a:satOff val="0"/>
                <a:lumOff val="0"/>
                <a:alphaOff val="0"/>
              </a:prstClr>
            </a:solidFill>
            <a:latin typeface="Arial" panose="020B0604020202020204" pitchFamily="34" charset="0"/>
            <a:ea typeface="Microsoft YaHei" panose="020B0503020204020204" pitchFamily="34" charset="-122"/>
            <a:cs typeface="Arial" panose="020B0604020202020204" pitchFamily="34" charset="0"/>
          </a:endParaRPr>
        </a:p>
      </dsp:txBody>
      <dsp:txXfrm>
        <a:off x="3690409" y="2408801"/>
        <a:ext cx="5763939" cy="434289"/>
      </dsp:txXfrm>
    </dsp:sp>
    <dsp:sp modelId="{566001DE-C5E1-E943-AB95-C1DDDE461F8E}">
      <dsp:nvSpPr>
        <dsp:cNvPr id="0" name=""/>
        <dsp:cNvSpPr/>
      </dsp:nvSpPr>
      <dsp:spPr>
        <a:xfrm>
          <a:off x="7077674" y="902015"/>
          <a:ext cx="630437" cy="630437"/>
        </a:xfrm>
        <a:prstGeom prst="ellipse">
          <a:avLst/>
        </a:prstGeom>
        <a:solidFill>
          <a:schemeClr val="bg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45EAA788-2F20-0A48-BD0E-C146E569AD46}">
      <dsp:nvSpPr>
        <dsp:cNvPr id="0" name=""/>
        <dsp:cNvSpPr/>
      </dsp:nvSpPr>
      <dsp:spPr>
        <a:xfrm>
          <a:off x="7401763" y="1316736"/>
          <a:ext cx="1596044" cy="3670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056" tIns="0" rIns="0" bIns="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7401763" y="1316736"/>
        <a:ext cx="1596044" cy="36709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C62B8-445E-6348-B2AF-D084C8DF1E18}">
      <dsp:nvSpPr>
        <dsp:cNvPr id="0" name=""/>
        <dsp:cNvSpPr/>
      </dsp:nvSpPr>
      <dsp:spPr>
        <a:xfrm>
          <a:off x="2005659" y="0"/>
          <a:ext cx="2767088" cy="2128798"/>
        </a:xfrm>
        <a:prstGeom prst="trapezoid">
          <a:avLst>
            <a:gd name="adj" fmla="val 64992"/>
          </a:avLst>
        </a:prstGeom>
        <a:solidFill>
          <a:schemeClr val="tx1"/>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100000"/>
            </a:lnSpc>
            <a:spcBef>
              <a:spcPct val="0"/>
            </a:spcBef>
            <a:spcAft>
              <a:spcPts val="0"/>
            </a:spcAft>
            <a:buNone/>
          </a:pPr>
          <a:endParaRPr lang="en-US" altLang="zh-CN" sz="2400" b="1" kern="1200" dirty="0">
            <a:solidFill>
              <a:srgbClr val="1A1A1A"/>
            </a:solidFill>
            <a:latin typeface="微软雅黑" panose="020B0503020204020204" pitchFamily="34" charset="-122"/>
            <a:ea typeface="微软雅黑" panose="020B0503020204020204" pitchFamily="34" charset="-122"/>
          </a:endParaRPr>
        </a:p>
      </dsp:txBody>
      <dsp:txXfrm>
        <a:off x="2005659" y="0"/>
        <a:ext cx="2767088" cy="2128798"/>
      </dsp:txXfrm>
    </dsp:sp>
    <dsp:sp modelId="{7576472F-A16A-8749-A84B-BB64BFE905F4}">
      <dsp:nvSpPr>
        <dsp:cNvPr id="0" name=""/>
        <dsp:cNvSpPr/>
      </dsp:nvSpPr>
      <dsp:spPr>
        <a:xfrm>
          <a:off x="1002829" y="2128798"/>
          <a:ext cx="4772748" cy="1543009"/>
        </a:xfrm>
        <a:prstGeom prst="trapezoid">
          <a:avLst>
            <a:gd name="adj" fmla="val 64992"/>
          </a:avLst>
        </a:prstGeom>
        <a:solidFill>
          <a:schemeClr val="tx1">
            <a:lumMod val="75000"/>
            <a:lumOff val="2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solidFill>
                <a:schemeClr val="bg1"/>
              </a:solidFill>
              <a:latin typeface="微软雅黑" panose="020B0503020204020204" pitchFamily="34" charset="-122"/>
              <a:ea typeface="微软雅黑" panose="020B0503020204020204" pitchFamily="34" charset="-122"/>
            </a:rPr>
            <a:t>进阶提高型</a:t>
          </a:r>
          <a:endParaRPr lang="en-US" sz="2600" kern="1200" dirty="0">
            <a:solidFill>
              <a:schemeClr val="bg1"/>
            </a:solidFill>
          </a:endParaRPr>
        </a:p>
      </dsp:txBody>
      <dsp:txXfrm>
        <a:off x="1838060" y="2128798"/>
        <a:ext cx="3102286" cy="1543009"/>
      </dsp:txXfrm>
    </dsp:sp>
    <dsp:sp modelId="{EBB0B1BD-B994-FE4E-9212-71D57C85AED6}">
      <dsp:nvSpPr>
        <dsp:cNvPr id="0" name=""/>
        <dsp:cNvSpPr/>
      </dsp:nvSpPr>
      <dsp:spPr>
        <a:xfrm>
          <a:off x="0" y="3671808"/>
          <a:ext cx="6778408" cy="1543009"/>
        </a:xfrm>
        <a:prstGeom prst="trapezoid">
          <a:avLst>
            <a:gd name="adj" fmla="val 64992"/>
          </a:avLst>
        </a:prstGeom>
        <a:solidFill>
          <a:schemeClr val="bg1">
            <a:lumMod val="5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solidFill>
                <a:schemeClr val="bg1"/>
              </a:solidFill>
              <a:latin typeface="微软雅黑" panose="020B0503020204020204" pitchFamily="34" charset="-122"/>
              <a:ea typeface="微软雅黑" panose="020B0503020204020204" pitchFamily="34" charset="-122"/>
            </a:rPr>
            <a:t>入门和基础型</a:t>
          </a:r>
          <a:endParaRPr lang="en-US" sz="2600" kern="1200" dirty="0">
            <a:solidFill>
              <a:schemeClr val="bg1"/>
            </a:solidFill>
          </a:endParaRPr>
        </a:p>
      </dsp:txBody>
      <dsp:txXfrm>
        <a:off x="1186221" y="3671808"/>
        <a:ext cx="4405965" cy="154300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8ADC7C72-F447-47BA-BF26-AC9AF16BBCB2}" type="datetimeFigureOut">
              <a:rPr lang="zh-CN" altLang="en-US" smtClean="0"/>
              <a:pPr/>
              <a:t>2019/4/20</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6F4AECBA-E7A5-4376-9612-92BB7081B80C}" type="slidenum">
              <a:rPr lang="zh-CN" altLang="en-US" smtClean="0"/>
              <a:pPr/>
              <a:t>‹#›</a:t>
            </a:fld>
            <a:endParaRPr lang="zh-CN" altLang="en-US"/>
          </a:p>
        </p:txBody>
      </p:sp>
    </p:spTree>
    <p:extLst>
      <p:ext uri="{BB962C8B-B14F-4D97-AF65-F5344CB8AC3E}">
        <p14:creationId xmlns:p14="http://schemas.microsoft.com/office/powerpoint/2010/main" val="1930963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dirk.eddelbuettel.com/code/rcpp.html" TargetMode="External"/><Relationship Id="rId3" Type="http://schemas.openxmlformats.org/officeDocument/2006/relationships/hyperlink" Target="https://stat.illinois.edu/directory/profile/deddel" TargetMode="External"/><Relationship Id="rId7" Type="http://schemas.openxmlformats.org/officeDocument/2006/relationships/hyperlink" Target="http://www.r-project.org/"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debian.org/" TargetMode="External"/><Relationship Id="rId11" Type="http://schemas.openxmlformats.org/officeDocument/2006/relationships/hyperlink" Target="https://cran.r-project.org/" TargetMode="External"/><Relationship Id="rId5" Type="http://schemas.openxmlformats.org/officeDocument/2006/relationships/hyperlink" Target="http://stat430.com/" TargetMode="External"/><Relationship Id="rId10" Type="http://schemas.openxmlformats.org/officeDocument/2006/relationships/hyperlink" Target="http://dirk.eddelbuettel.com/code/rquantlib.html" TargetMode="External"/><Relationship Id="rId4" Type="http://schemas.openxmlformats.org/officeDocument/2006/relationships/hyperlink" Target="http://illinois.edu/" TargetMode="External"/><Relationship Id="rId9" Type="http://schemas.openxmlformats.org/officeDocument/2006/relationships/hyperlink" Target="http://dirk.eddelbuettel.com/code/rinside.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F4AECBA-E7A5-4376-9612-92BB7081B80C}" type="slidenum">
              <a:rPr lang="zh-CN" altLang="en-US" smtClean="0"/>
              <a:pPr/>
              <a:t>1</a:t>
            </a:fld>
            <a:endParaRPr lang="zh-CN" altLang="en-US"/>
          </a:p>
        </p:txBody>
      </p:sp>
    </p:spTree>
    <p:extLst>
      <p:ext uri="{BB962C8B-B14F-4D97-AF65-F5344CB8AC3E}">
        <p14:creationId xmlns:p14="http://schemas.microsoft.com/office/powerpoint/2010/main" val="92576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一名量化金融专业人士。也是个（兼职）</a:t>
            </a:r>
            <a:r>
              <a:rPr lang="zh-CN" altLang="en-US" sz="1200" b="0" i="0" u="none" strike="noStrike" kern="1200" dirty="0">
                <a:solidFill>
                  <a:schemeClr val="tx1"/>
                </a:solidFill>
                <a:effectLst/>
                <a:latin typeface="+mn-lt"/>
                <a:ea typeface="+mn-ea"/>
                <a:cs typeface="+mn-cs"/>
                <a:hlinkClick r:id="rId3"/>
              </a:rPr>
              <a:t>临床统计学教授</a:t>
            </a:r>
            <a:r>
              <a:rPr lang="zh-CN" altLang="en-US" sz="1200" b="0" i="0" kern="1200" dirty="0">
                <a:solidFill>
                  <a:schemeClr val="tx1"/>
                </a:solidFill>
                <a:effectLst/>
                <a:latin typeface="+mn-lt"/>
                <a:ea typeface="+mn-ea"/>
                <a:cs typeface="+mn-cs"/>
              </a:rPr>
              <a:t> 在</a:t>
            </a:r>
            <a:r>
              <a:rPr lang="zh-CN" altLang="en-US" sz="1200" b="0" i="0" u="none" strike="noStrike" kern="1200" dirty="0">
                <a:solidFill>
                  <a:schemeClr val="tx1"/>
                </a:solidFill>
                <a:effectLst/>
                <a:latin typeface="+mn-lt"/>
                <a:ea typeface="+mn-ea"/>
                <a:cs typeface="+mn-cs"/>
                <a:hlinkClick r:id="rId4"/>
              </a:rPr>
              <a:t>伊利诺伊大学</a:t>
            </a:r>
            <a:r>
              <a:rPr lang="zh-CN" altLang="en-US" sz="1200" b="0" i="0" kern="1200" dirty="0">
                <a:solidFill>
                  <a:schemeClr val="tx1"/>
                </a:solidFill>
                <a:effectLst/>
                <a:latin typeface="+mn-lt"/>
                <a:ea typeface="+mn-ea"/>
                <a:cs typeface="+mn-cs"/>
              </a:rPr>
              <a:t>在课程教学中一个主题 </a:t>
            </a:r>
            <a:r>
              <a:rPr lang="en-US" sz="1200" b="0" i="0" u="none" strike="noStrike" kern="1200" dirty="0">
                <a:solidFill>
                  <a:schemeClr val="tx1"/>
                </a:solidFill>
                <a:effectLst/>
                <a:latin typeface="+mn-lt"/>
                <a:ea typeface="+mn-ea"/>
                <a:cs typeface="+mn-cs"/>
                <a:hlinkClick r:id="rId5"/>
              </a:rPr>
              <a:t>Data Science Programming Methods</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自</a:t>
            </a:r>
            <a:r>
              <a:rPr lang="en-US" altLang="zh-CN" sz="1200" b="0" i="0" kern="1200" dirty="0">
                <a:solidFill>
                  <a:schemeClr val="tx1"/>
                </a:solidFill>
                <a:effectLst/>
                <a:latin typeface="+mn-lt"/>
                <a:ea typeface="+mn-ea"/>
                <a:cs typeface="+mn-cs"/>
              </a:rPr>
              <a:t> 20 </a:t>
            </a:r>
            <a:r>
              <a:rPr lang="zh-CN" altLang="en-US" sz="1200" b="0" i="0" kern="1200" dirty="0">
                <a:solidFill>
                  <a:schemeClr val="tx1"/>
                </a:solidFill>
                <a:effectLst/>
                <a:latin typeface="+mn-lt"/>
                <a:ea typeface="+mn-ea"/>
                <a:cs typeface="+mn-cs"/>
              </a:rPr>
              <a:t>世纪</a:t>
            </a:r>
            <a:r>
              <a:rPr lang="en-US" altLang="zh-CN" sz="1200" b="0" i="0" kern="1200" dirty="0">
                <a:solidFill>
                  <a:schemeClr val="tx1"/>
                </a:solidFill>
                <a:effectLst/>
                <a:latin typeface="+mn-lt"/>
                <a:ea typeface="+mn-ea"/>
                <a:cs typeface="+mn-cs"/>
              </a:rPr>
              <a:t> 90 </a:t>
            </a:r>
            <a:r>
              <a:rPr lang="zh-CN" altLang="en-US" sz="1200" b="0" i="0" kern="1200" dirty="0">
                <a:solidFill>
                  <a:schemeClr val="tx1"/>
                </a:solidFill>
                <a:effectLst/>
                <a:latin typeface="+mn-lt"/>
                <a:ea typeface="+mn-ea"/>
                <a:cs typeface="+mn-cs"/>
              </a:rPr>
              <a:t>年代以来 ，一直在为几个开源工作做出贡献，主要是 </a:t>
            </a:r>
            <a:r>
              <a:rPr lang="en-US" sz="1200" b="0" i="0" u="none" strike="noStrike" kern="1200" dirty="0">
                <a:solidFill>
                  <a:schemeClr val="tx1"/>
                </a:solidFill>
                <a:effectLst/>
                <a:latin typeface="+mn-lt"/>
                <a:ea typeface="+mn-ea"/>
                <a:cs typeface="+mn-cs"/>
                <a:hlinkClick r:id="rId6"/>
              </a:rPr>
              <a:t>Debian</a:t>
            </a:r>
            <a:r>
              <a:rPr lang="en-US" sz="1200" b="0" i="0" u="none" strike="noStrike"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a:rPr>
              <a:t>R.</a:t>
            </a:r>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除了管理一些</a:t>
            </a:r>
            <a:r>
              <a:rPr lang="en-US" altLang="zh-C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Debian </a:t>
            </a:r>
            <a:r>
              <a:rPr lang="zh-CN" altLang="en-US" sz="1200" b="0" i="0" kern="1200" dirty="0">
                <a:solidFill>
                  <a:schemeClr val="tx1"/>
                </a:solidFill>
                <a:effectLst/>
                <a:latin typeface="+mn-lt"/>
                <a:ea typeface="+mn-ea"/>
                <a:cs typeface="+mn-cs"/>
              </a:rPr>
              <a:t>软件包之外，我还为许多项目编写和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或维护代码： </a:t>
            </a:r>
            <a:r>
              <a:rPr lang="en-US" sz="1200" b="0" i="0" u="none" strike="noStrike" kern="1200" dirty="0">
                <a:solidFill>
                  <a:schemeClr val="tx1"/>
                </a:solidFill>
                <a:effectLst/>
                <a:latin typeface="+mn-lt"/>
                <a:ea typeface="+mn-ea"/>
                <a:cs typeface="+mn-cs"/>
                <a:hlinkClick r:id="rId8"/>
              </a:rPr>
              <a:t>Rcpp</a:t>
            </a:r>
            <a:r>
              <a:rPr lang="zh-CN" altLang="en-US" sz="1200" b="0" i="0" kern="1200" dirty="0">
                <a:solidFill>
                  <a:schemeClr val="tx1"/>
                </a:solidFill>
                <a:effectLst/>
                <a:latin typeface="+mn-lt"/>
                <a:ea typeface="+mn-ea"/>
                <a:cs typeface="+mn-cs"/>
              </a:rPr>
              <a:t>和 </a:t>
            </a:r>
            <a:r>
              <a:rPr lang="en-US" sz="1200" b="0" i="0" u="none" strike="noStrike" kern="1200" dirty="0">
                <a:solidFill>
                  <a:schemeClr val="tx1"/>
                </a:solidFill>
                <a:effectLst/>
                <a:latin typeface="+mn-lt"/>
                <a:ea typeface="+mn-ea"/>
                <a:cs typeface="+mn-cs"/>
                <a:hlinkClick r:id="rId9"/>
              </a:rPr>
              <a:t>RInside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0"/>
              </a:rPr>
              <a:t>RQuantLib</a:t>
            </a:r>
            <a:r>
              <a:rPr lang="zh-CN" altLang="en-US" sz="1200" b="0" i="0" kern="1200" dirty="0">
                <a:solidFill>
                  <a:schemeClr val="tx1"/>
                </a:solidFill>
                <a:effectLst/>
                <a:latin typeface="+mn-lt"/>
                <a:ea typeface="+mn-ea"/>
                <a:cs typeface="+mn-cs"/>
              </a:rPr>
              <a:t>和</a:t>
            </a:r>
            <a:r>
              <a:rPr lang="en-US" sz="1200" b="0" i="0" u="none" strike="noStrike" kern="1200" dirty="0">
                <a:solidFill>
                  <a:schemeClr val="tx1"/>
                </a:solidFill>
                <a:effectLst/>
                <a:latin typeface="+mn-lt"/>
                <a:ea typeface="+mn-ea"/>
                <a:cs typeface="+mn-cs"/>
                <a:hlinkClick r:id="rId11"/>
              </a:rPr>
              <a:t>CRAN</a:t>
            </a:r>
            <a:r>
              <a:rPr lang="zh-CN" altLang="en-US" sz="1200" b="0" i="0" kern="1200" dirty="0">
                <a:solidFill>
                  <a:schemeClr val="tx1"/>
                </a:solidFill>
                <a:effectLst/>
                <a:latin typeface="+mn-lt"/>
                <a:ea typeface="+mn-ea"/>
                <a:cs typeface="+mn-cs"/>
              </a:rPr>
              <a:t>上的几十个软件包。</a:t>
            </a:r>
            <a:endParaRPr lang="en-US" dirty="0"/>
          </a:p>
        </p:txBody>
      </p:sp>
      <p:sp>
        <p:nvSpPr>
          <p:cNvPr id="4" name="Slide Number Placeholder 3"/>
          <p:cNvSpPr>
            <a:spLocks noGrp="1"/>
          </p:cNvSpPr>
          <p:nvPr>
            <p:ph type="sldNum" sz="quarter" idx="10"/>
          </p:nvPr>
        </p:nvSpPr>
        <p:spPr/>
        <p:txBody>
          <a:bodyPr/>
          <a:lstStyle/>
          <a:p>
            <a:fld id="{6F4AECBA-E7A5-4376-9612-92BB7081B80C}" type="slidenum">
              <a:rPr lang="zh-CN" altLang="en-US" smtClean="0"/>
              <a:pPr/>
              <a:t>5</a:t>
            </a:fld>
            <a:endParaRPr lang="zh-CN" altLang="en-US"/>
          </a:p>
        </p:txBody>
      </p:sp>
    </p:spTree>
    <p:extLst>
      <p:ext uri="{BB962C8B-B14F-4D97-AF65-F5344CB8AC3E}">
        <p14:creationId xmlns:p14="http://schemas.microsoft.com/office/powerpoint/2010/main" val="422466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谷歌将这种方法命名为</a:t>
            </a:r>
            <a:r>
              <a:rPr lang="en-US" sz="1200" b="0" i="0" kern="1200" dirty="0" err="1">
                <a:solidFill>
                  <a:schemeClr val="tx1"/>
                </a:solidFill>
                <a:effectLst/>
                <a:latin typeface="+mn-lt"/>
                <a:ea typeface="+mn-ea"/>
                <a:cs typeface="+mn-cs"/>
              </a:rPr>
              <a:t>AutoML</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一个控制神经网络提出一个可以在特定任务上训练和评测性能的子模型架构，评测的反馈可以让控制器知道下一轮如何改进它自己提出的模型</a:t>
            </a:r>
            <a:r>
              <a:rPr lang="en-US" altLang="zh-CN"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6F4AECBA-E7A5-4376-9612-92BB7081B80C}" type="slidenum">
              <a:rPr lang="zh-CN" altLang="en-US" smtClean="0"/>
              <a:pPr/>
              <a:t>11</a:t>
            </a:fld>
            <a:endParaRPr lang="zh-CN" altLang="en-US"/>
          </a:p>
        </p:txBody>
      </p:sp>
    </p:spTree>
    <p:extLst>
      <p:ext uri="{BB962C8B-B14F-4D97-AF65-F5344CB8AC3E}">
        <p14:creationId xmlns:p14="http://schemas.microsoft.com/office/powerpoint/2010/main" val="258125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4AECBA-E7A5-4376-9612-92BB7081B80C}" type="slidenum">
              <a:rPr lang="zh-CN" altLang="en-US" smtClean="0"/>
              <a:pPr/>
              <a:t>21</a:t>
            </a:fld>
            <a:endParaRPr lang="zh-CN" altLang="en-US"/>
          </a:p>
        </p:txBody>
      </p:sp>
    </p:spTree>
    <p:extLst>
      <p:ext uri="{BB962C8B-B14F-4D97-AF65-F5344CB8AC3E}">
        <p14:creationId xmlns:p14="http://schemas.microsoft.com/office/powerpoint/2010/main" val="2202834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F4AECBA-E7A5-4376-9612-92BB7081B80C}" type="slidenum">
              <a:rPr lang="zh-CN" altLang="en-US" smtClean="0"/>
              <a:pPr/>
              <a:t>27</a:t>
            </a:fld>
            <a:endParaRPr lang="zh-CN" altLang="en-US"/>
          </a:p>
        </p:txBody>
      </p:sp>
    </p:spTree>
    <p:extLst>
      <p:ext uri="{BB962C8B-B14F-4D97-AF65-F5344CB8AC3E}">
        <p14:creationId xmlns:p14="http://schemas.microsoft.com/office/powerpoint/2010/main" val="2639824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8783459-76B1-409C-8106-305B1A0CB902}"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17E07A-F7C4-4F19-B074-0C9633D8BBBE}"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C85659B-771E-48D0-942B-3AB370DB55F6}" type="datetimeFigureOut">
              <a:rPr lang="zh-CN" altLang="en-US" smtClean="0"/>
              <a:pPr/>
              <a:t>2019/4/20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CFE3DD-2CFC-444D-89E9-3B0505AC9615}"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alpha val="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5659B-771E-48D0-942B-3AB370DB55F6}" type="datetimeFigureOut">
              <a:rPr lang="zh-CN" altLang="en-US" smtClean="0"/>
              <a:pPr/>
              <a:t>2019/4/20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CFE3DD-2CFC-444D-89E9-3B0505AC961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alpha val="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783459-76B1-409C-8106-305B1A0CB902}" type="datetimeFigureOut">
              <a:rPr lang="zh-CN" altLang="en-US" smtClean="0"/>
              <a:pPr/>
              <a:t>2019/4/20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7E07A-F7C4-4F19-B074-0C9633D8BBB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 y="5842624"/>
            <a:ext cx="9144000" cy="720100"/>
          </a:xfrm>
          <a:prstGeom prst="rect">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5913945"/>
            <a:ext cx="9162510" cy="98044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2348850"/>
            <a:ext cx="9144000" cy="7201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7480"/>
            <a:ext cx="9144000" cy="302442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511575" y="2671581"/>
            <a:ext cx="6120850" cy="802424"/>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baseline="-25000" dirty="0">
              <a:latin typeface="Arial" panose="020B0604020202020204" pitchFamily="34" charset="0"/>
              <a:cs typeface="Arial" panose="020B0604020202020204" pitchFamily="34" charset="0"/>
            </a:endParaRPr>
          </a:p>
        </p:txBody>
      </p:sp>
      <p:sp>
        <p:nvSpPr>
          <p:cNvPr id="2" name="标题 1"/>
          <p:cNvSpPr>
            <a:spLocks noGrp="1"/>
          </p:cNvSpPr>
          <p:nvPr>
            <p:ph type="ctrTitle"/>
          </p:nvPr>
        </p:nvSpPr>
        <p:spPr>
          <a:xfrm>
            <a:off x="926595" y="773705"/>
            <a:ext cx="7092131" cy="1370699"/>
          </a:xfrm>
        </p:spPr>
        <p:txBody>
          <a:bodyPr>
            <a:noAutofit/>
          </a:bodyPr>
          <a:lstStyle/>
          <a:p>
            <a:r>
              <a:rPr lang="en-US" altLang="zh-CN" sz="28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openbiox | </a:t>
            </a:r>
            <a:r>
              <a:rPr lang="zh-CN" altLang="en-US" sz="28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生物信息学创新协作小组</a:t>
            </a:r>
            <a:endParaRPr lang="en-US" altLang="zh-CN" sz="28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8" name="矩形 17"/>
          <p:cNvSpPr/>
          <p:nvPr/>
        </p:nvSpPr>
        <p:spPr>
          <a:xfrm>
            <a:off x="2205245" y="4139210"/>
            <a:ext cx="4572000" cy="400110"/>
          </a:xfrm>
          <a:prstGeom prst="rect">
            <a:avLst/>
          </a:prstGeom>
        </p:spPr>
        <p:txBody>
          <a:bodyPr>
            <a:spAutoFit/>
          </a:bodyPr>
          <a:lstStyle/>
          <a:p>
            <a:pPr algn="ctr">
              <a:spcBef>
                <a:spcPct val="50000"/>
              </a:spcBef>
              <a:defRPr/>
            </a:pPr>
            <a:r>
              <a:rPr lang="en-US" altLang="zh-CN" sz="2000" b="1" dirty="0" err="1">
                <a:latin typeface="微软雅黑" panose="020B0503020204020204" pitchFamily="34" charset="-122"/>
                <a:ea typeface="微软雅黑" panose="020B0503020204020204" pitchFamily="34" charset="-122"/>
                <a:cs typeface="Arial" panose="020B0604020202020204" pitchFamily="34" charset="0"/>
              </a:rPr>
              <a:t>openbiox</a:t>
            </a:r>
            <a:r>
              <a:rPr lang="en-US" altLang="zh-CN" sz="2000" b="1" dirty="0">
                <a:latin typeface="微软雅黑" panose="020B0503020204020204" pitchFamily="34" charset="-122"/>
                <a:ea typeface="微软雅黑" panose="020B0503020204020204" pitchFamily="34" charset="-122"/>
                <a:cs typeface="Arial" panose="020B0604020202020204" pitchFamily="34" charset="0"/>
              </a:rPr>
              <a:t> community</a:t>
            </a:r>
          </a:p>
        </p:txBody>
      </p:sp>
      <p:sp>
        <p:nvSpPr>
          <p:cNvPr id="21" name="标题 1"/>
          <p:cNvSpPr txBox="1">
            <a:spLocks/>
          </p:cNvSpPr>
          <p:nvPr/>
        </p:nvSpPr>
        <p:spPr>
          <a:xfrm>
            <a:off x="881590" y="2741160"/>
            <a:ext cx="7245805" cy="64283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altLang="zh-CN" sz="18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7" name="矩形 6"/>
          <p:cNvSpPr/>
          <p:nvPr/>
        </p:nvSpPr>
        <p:spPr>
          <a:xfrm>
            <a:off x="3763365" y="4559060"/>
            <a:ext cx="1495922" cy="400110"/>
          </a:xfrm>
          <a:prstGeom prst="rect">
            <a:avLst/>
          </a:prstGeom>
        </p:spPr>
        <p:txBody>
          <a:bodyPr wrap="none">
            <a:spAutoFit/>
          </a:bodyPr>
          <a:lstStyle/>
          <a:p>
            <a:pPr algn="ctr">
              <a:spcBef>
                <a:spcPct val="50000"/>
              </a:spcBef>
              <a:defRPr/>
            </a:pPr>
            <a:r>
              <a:rPr lang="en-US" altLang="zh-CN" sz="2000" b="1" dirty="0">
                <a:latin typeface="Arial" panose="020B0604020202020204" pitchFamily="34" charset="0"/>
                <a:ea typeface="微软雅黑" panose="020B0503020204020204" pitchFamily="34" charset="-122"/>
                <a:cs typeface="Arial" panose="020B0604020202020204" pitchFamily="34" charset="0"/>
              </a:rPr>
              <a:t>2019-04-20</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sp>
        <p:nvSpPr>
          <p:cNvPr id="30" name="标题 1"/>
          <p:cNvSpPr txBox="1">
            <a:spLocks/>
          </p:cNvSpPr>
          <p:nvPr/>
        </p:nvSpPr>
        <p:spPr>
          <a:xfrm>
            <a:off x="971600" y="6129300"/>
            <a:ext cx="7245805" cy="64283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Shanghai 200025, CHINA</a:t>
            </a:r>
          </a:p>
          <a:p>
            <a:r>
              <a:rPr lang="en-US" altLang="zh-CN"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Copyright © 2019 Jianfeng </a:t>
            </a:r>
          </a:p>
        </p:txBody>
      </p:sp>
      <p:sp>
        <p:nvSpPr>
          <p:cNvPr id="3" name="文本框 2">
            <a:extLst>
              <a:ext uri="{FF2B5EF4-FFF2-40B4-BE49-F238E27FC236}">
                <a16:creationId xmlns:a16="http://schemas.microsoft.com/office/drawing/2014/main" id="{8ED66D79-CD39-4C8C-BAB0-CFFB114FD419}"/>
              </a:ext>
            </a:extLst>
          </p:cNvPr>
          <p:cNvSpPr txBox="1"/>
          <p:nvPr/>
        </p:nvSpPr>
        <p:spPr>
          <a:xfrm>
            <a:off x="2546775" y="2738342"/>
            <a:ext cx="4126451" cy="420628"/>
          </a:xfrm>
          <a:prstGeom prst="rect">
            <a:avLst/>
          </a:prstGeom>
          <a:noFill/>
        </p:spPr>
        <p:txBody>
          <a:bodyPr wrap="none" rtlCol="0">
            <a:spAutoFit/>
          </a:bodyPr>
          <a:lstStyle/>
          <a:p>
            <a:r>
              <a:rPr lang="en-US" altLang="zh-CN" sz="3200" b="1" baseline="-25000" dirty="0">
                <a:solidFill>
                  <a:schemeClr val="bg1"/>
                </a:solidFill>
                <a:latin typeface="Arial" panose="020B0604020202020204" pitchFamily="34" charset="0"/>
                <a:cs typeface="Arial" panose="020B0604020202020204" pitchFamily="34" charset="0"/>
              </a:rPr>
              <a:t>Inventing, Optimizing, Sharing</a:t>
            </a:r>
            <a:endParaRPr lang="zh-CN" altLang="en-US" sz="3200" b="1" baseline="-250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矩形 7">
            <a:extLst>
              <a:ext uri="{FF2B5EF4-FFF2-40B4-BE49-F238E27FC236}">
                <a16:creationId xmlns:a16="http://schemas.microsoft.com/office/drawing/2014/main" id="{A09AD771-5A4D-40BA-AC48-D67C5404496C}"/>
              </a:ext>
            </a:extLst>
          </p:cNvPr>
          <p:cNvSpPr/>
          <p:nvPr/>
        </p:nvSpPr>
        <p:spPr>
          <a:xfrm>
            <a:off x="670989" y="4351253"/>
            <a:ext cx="226215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平台和资金的提供者</a:t>
            </a:r>
          </a:p>
        </p:txBody>
      </p:sp>
      <p:pic>
        <p:nvPicPr>
          <p:cNvPr id="4102" name="Picture 6" descr="https://timgsa.baidu.com/timg?image&amp;quality=80&amp;size=b9999_10000&amp;sec=1556094179&amp;di=f88fd7f145228be49beea09d02819f04&amp;imgtype=jpg&amp;er=1&amp;src=http%3A%2F%2Fpngimg.com%2Fuploads%2Fgoogle%2Fgoogle_PNG19631.png">
            <a:extLst>
              <a:ext uri="{FF2B5EF4-FFF2-40B4-BE49-F238E27FC236}">
                <a16:creationId xmlns:a16="http://schemas.microsoft.com/office/drawing/2014/main" id="{0FBD7961-6AB5-4F26-B28F-831D199BD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396" y="2758893"/>
            <a:ext cx="2321750" cy="78480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13030DD2-F631-4F21-ACA7-19AAB43DB9CA}"/>
              </a:ext>
            </a:extLst>
          </p:cNvPr>
          <p:cNvSpPr/>
          <p:nvPr/>
        </p:nvSpPr>
        <p:spPr>
          <a:xfrm>
            <a:off x="958587" y="4000108"/>
            <a:ext cx="1627369" cy="369332"/>
          </a:xfrm>
          <a:prstGeom prst="rect">
            <a:avLst/>
          </a:prstGeom>
        </p:spPr>
        <p:txBody>
          <a:bodyPr wrap="none">
            <a:spAutoFit/>
          </a:bodyPr>
          <a:lstStyle/>
          <a:p>
            <a:r>
              <a:rPr lang="en-US" altLang="zh-CN" dirty="0">
                <a:solidFill>
                  <a:srgbClr val="1A1A1A"/>
                </a:solidFill>
                <a:latin typeface="Times New Roman" panose="02020603050405020304" pitchFamily="18" charset="0"/>
                <a:ea typeface="微软雅黑" panose="020B0503020204020204" pitchFamily="34" charset="-122"/>
                <a:cs typeface="Times New Roman" panose="02020603050405020304" pitchFamily="18" charset="0"/>
              </a:rPr>
              <a:t>2005 </a:t>
            </a:r>
            <a:r>
              <a:rPr lang="zh-CN" altLang="en-US" dirty="0">
                <a:solidFill>
                  <a:srgbClr val="1A1A1A"/>
                </a:solidFill>
                <a:latin typeface="Times New Roman" panose="02020603050405020304" pitchFamily="18" charset="0"/>
                <a:ea typeface="微软雅黑" panose="020B0503020204020204" pitchFamily="34" charset="-122"/>
                <a:cs typeface="Times New Roman" panose="02020603050405020304" pitchFamily="18" charset="0"/>
              </a:rPr>
              <a:t>年 </a:t>
            </a:r>
            <a:r>
              <a:rPr lang="en-US" altLang="zh-CN" dirty="0">
                <a:solidFill>
                  <a:srgbClr val="1A1A1A"/>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solidFill>
                  <a:srgbClr val="1A1A1A"/>
                </a:solidFill>
                <a:latin typeface="Times New Roman" panose="02020603050405020304" pitchFamily="18" charset="0"/>
                <a:ea typeface="微软雅黑" panose="020B0503020204020204" pitchFamily="34" charset="-122"/>
                <a:cs typeface="Times New Roman" panose="02020603050405020304" pitchFamily="18" charset="0"/>
              </a:rPr>
              <a:t>至今</a:t>
            </a:r>
            <a:endParaRPr lang="zh-CN" altLang="en-US" dirty="0"/>
          </a:p>
        </p:txBody>
      </p:sp>
      <p:pic>
        <p:nvPicPr>
          <p:cNvPr id="4104" name="Picture 8" descr="âopen source projectsâçå¾çæç´¢ç»æ">
            <a:extLst>
              <a:ext uri="{FF2B5EF4-FFF2-40B4-BE49-F238E27FC236}">
                <a16:creationId xmlns:a16="http://schemas.microsoft.com/office/drawing/2014/main" id="{61238DD3-3BEE-4407-B28C-37881E74B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307" y="2325746"/>
            <a:ext cx="3719786" cy="2076235"/>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a:extLst>
              <a:ext uri="{FF2B5EF4-FFF2-40B4-BE49-F238E27FC236}">
                <a16:creationId xmlns:a16="http://schemas.microsoft.com/office/drawing/2014/main" id="{2E9F8CEF-36F7-4C1B-8E20-174BA4B0833D}"/>
              </a:ext>
            </a:extLst>
          </p:cNvPr>
          <p:cNvSpPr/>
          <p:nvPr/>
        </p:nvSpPr>
        <p:spPr>
          <a:xfrm>
            <a:off x="5922150" y="4413445"/>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开源组织</a:t>
            </a:r>
          </a:p>
        </p:txBody>
      </p:sp>
      <p:sp>
        <p:nvSpPr>
          <p:cNvPr id="23" name="矩形 22">
            <a:extLst>
              <a:ext uri="{FF2B5EF4-FFF2-40B4-BE49-F238E27FC236}">
                <a16:creationId xmlns:a16="http://schemas.microsoft.com/office/drawing/2014/main" id="{9E806253-2F96-486D-A6A9-A6790415B93F}"/>
              </a:ext>
            </a:extLst>
          </p:cNvPr>
          <p:cNvSpPr/>
          <p:nvPr/>
        </p:nvSpPr>
        <p:spPr>
          <a:xfrm>
            <a:off x="341530" y="4935611"/>
            <a:ext cx="803296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面向对象：针对学生。只有学生身份才能申请参加（包括本科、硕士、博士）</a:t>
            </a:r>
          </a:p>
        </p:txBody>
      </p:sp>
      <p:sp>
        <p:nvSpPr>
          <p:cNvPr id="14" name="矩形 13">
            <a:extLst>
              <a:ext uri="{FF2B5EF4-FFF2-40B4-BE49-F238E27FC236}">
                <a16:creationId xmlns:a16="http://schemas.microsoft.com/office/drawing/2014/main" id="{514D07B9-27F7-4F27-9979-FD81FE14D64E}"/>
              </a:ext>
            </a:extLst>
          </p:cNvPr>
          <p:cNvSpPr/>
          <p:nvPr/>
        </p:nvSpPr>
        <p:spPr>
          <a:xfrm>
            <a:off x="325270" y="5457777"/>
            <a:ext cx="8493458" cy="923330"/>
          </a:xfrm>
          <a:prstGeom prst="rect">
            <a:avLst/>
          </a:prstGeom>
        </p:spPr>
        <p:txBody>
          <a:bodyPr wrap="square">
            <a:spAutoFit/>
          </a:bodyPr>
          <a:lstStyle/>
          <a:p>
            <a:r>
              <a:rPr lang="zh-CN" altLang="en-US" dirty="0">
                <a:solidFill>
                  <a:srgbClr val="1A1A1A"/>
                </a:solidFill>
                <a:latin typeface="微软雅黑" panose="020B0503020204020204" pitchFamily="34" charset="-122"/>
                <a:ea typeface="微软雅黑" panose="020B0503020204020204" pitchFamily="34" charset="-122"/>
              </a:rPr>
              <a:t>根据 </a:t>
            </a:r>
            <a:r>
              <a:rPr lang="en-US" altLang="zh-CN" u="sng" dirty="0" err="1">
                <a:solidFill>
                  <a:srgbClr val="1A1A1A"/>
                </a:solidFill>
                <a:latin typeface="微软雅黑" panose="020B0503020204020204" pitchFamily="34" charset="-122"/>
                <a:ea typeface="微软雅黑" panose="020B0503020204020204" pitchFamily="34" charset="-122"/>
              </a:rPr>
              <a:t>GSoC</a:t>
            </a:r>
            <a:r>
              <a:rPr lang="en-US" altLang="zh-CN" u="sng" dirty="0">
                <a:solidFill>
                  <a:srgbClr val="1A1A1A"/>
                </a:solidFill>
                <a:latin typeface="微软雅黑" panose="020B0503020204020204" pitchFamily="34" charset="-122"/>
                <a:ea typeface="微软雅黑" panose="020B0503020204020204" pitchFamily="34" charset="-122"/>
              </a:rPr>
              <a:t> 2017 </a:t>
            </a:r>
            <a:r>
              <a:rPr lang="zh-CN" altLang="en-US" dirty="0">
                <a:solidFill>
                  <a:srgbClr val="1A1A1A"/>
                </a:solidFill>
                <a:latin typeface="微软雅黑" panose="020B0503020204020204" pitchFamily="34" charset="-122"/>
                <a:ea typeface="微软雅黑" panose="020B0503020204020204" pitchFamily="34" charset="-122"/>
              </a:rPr>
              <a:t>的数据， 在注册的 </a:t>
            </a:r>
            <a:r>
              <a:rPr lang="en-US" altLang="zh-CN" u="sng" dirty="0">
                <a:solidFill>
                  <a:srgbClr val="1A1A1A"/>
                </a:solidFill>
                <a:latin typeface="微软雅黑" panose="020B0503020204020204" pitchFamily="34" charset="-122"/>
                <a:ea typeface="微软雅黑" panose="020B0503020204020204" pitchFamily="34" charset="-122"/>
              </a:rPr>
              <a:t>20651</a:t>
            </a:r>
            <a:r>
              <a:rPr lang="en-US" altLang="zh-CN" dirty="0">
                <a:solidFill>
                  <a:srgbClr val="1A1A1A"/>
                </a:solidFill>
                <a:latin typeface="微软雅黑" panose="020B0503020204020204" pitchFamily="34" charset="-122"/>
                <a:ea typeface="微软雅黑" panose="020B0503020204020204" pitchFamily="34" charset="-122"/>
              </a:rPr>
              <a:t> </a:t>
            </a:r>
            <a:r>
              <a:rPr lang="zh-CN" altLang="en-US" dirty="0">
                <a:solidFill>
                  <a:srgbClr val="1A1A1A"/>
                </a:solidFill>
                <a:latin typeface="微软雅黑" panose="020B0503020204020204" pitchFamily="34" charset="-122"/>
                <a:ea typeface="微软雅黑" panose="020B0503020204020204" pitchFamily="34" charset="-122"/>
              </a:rPr>
              <a:t>个学生里面有 </a:t>
            </a:r>
            <a:r>
              <a:rPr lang="en-US" altLang="zh-CN" u="sng" dirty="0">
                <a:solidFill>
                  <a:srgbClr val="1A1A1A"/>
                </a:solidFill>
                <a:latin typeface="微软雅黑" panose="020B0503020204020204" pitchFamily="34" charset="-122"/>
                <a:ea typeface="微软雅黑" panose="020B0503020204020204" pitchFamily="34" charset="-122"/>
              </a:rPr>
              <a:t>4764</a:t>
            </a:r>
            <a:r>
              <a:rPr lang="en-US" altLang="zh-CN" dirty="0">
                <a:solidFill>
                  <a:srgbClr val="1A1A1A"/>
                </a:solidFill>
                <a:latin typeface="微软雅黑" panose="020B0503020204020204" pitchFamily="34" charset="-122"/>
                <a:ea typeface="微软雅黑" panose="020B0503020204020204" pitchFamily="34" charset="-122"/>
              </a:rPr>
              <a:t> </a:t>
            </a:r>
            <a:r>
              <a:rPr lang="zh-CN" altLang="en-US" dirty="0">
                <a:solidFill>
                  <a:srgbClr val="1A1A1A"/>
                </a:solidFill>
                <a:latin typeface="微软雅黑" panose="020B0503020204020204" pitchFamily="34" charset="-122"/>
                <a:ea typeface="微软雅黑" panose="020B0503020204020204" pitchFamily="34" charset="-122"/>
              </a:rPr>
              <a:t>个提交了申请，最后被接受的学生有 </a:t>
            </a:r>
            <a:r>
              <a:rPr lang="en-US" altLang="zh-CN" u="sng" dirty="0">
                <a:solidFill>
                  <a:srgbClr val="1A1A1A"/>
                </a:solidFill>
                <a:latin typeface="微软雅黑" panose="020B0503020204020204" pitchFamily="34" charset="-122"/>
                <a:ea typeface="微软雅黑" panose="020B0503020204020204" pitchFamily="34" charset="-122"/>
              </a:rPr>
              <a:t>1318</a:t>
            </a:r>
            <a:r>
              <a:rPr lang="en-US" altLang="zh-CN" dirty="0">
                <a:solidFill>
                  <a:srgbClr val="1A1A1A"/>
                </a:solidFill>
                <a:latin typeface="微软雅黑" panose="020B0503020204020204" pitchFamily="34" charset="-122"/>
                <a:ea typeface="微软雅黑" panose="020B0503020204020204" pitchFamily="34" charset="-122"/>
              </a:rPr>
              <a:t> </a:t>
            </a:r>
            <a:r>
              <a:rPr lang="zh-CN" altLang="en-US" dirty="0">
                <a:solidFill>
                  <a:srgbClr val="1A1A1A"/>
                </a:solidFill>
                <a:latin typeface="微软雅黑" panose="020B0503020204020204" pitchFamily="34" charset="-122"/>
                <a:ea typeface="微软雅黑" panose="020B0503020204020204" pitchFamily="34" charset="-122"/>
              </a:rPr>
              <a:t>个。 从参加学生的国家来看， 印度 </a:t>
            </a:r>
            <a:r>
              <a:rPr lang="en-US" altLang="zh-CN" u="sng" dirty="0">
                <a:solidFill>
                  <a:srgbClr val="1A1A1A"/>
                </a:solidFill>
                <a:latin typeface="微软雅黑" panose="020B0503020204020204" pitchFamily="34" charset="-122"/>
                <a:ea typeface="微软雅黑" panose="020B0503020204020204" pitchFamily="34" charset="-122"/>
              </a:rPr>
              <a:t>569</a:t>
            </a:r>
            <a:r>
              <a:rPr lang="zh-CN" altLang="en-US" dirty="0">
                <a:solidFill>
                  <a:srgbClr val="1A1A1A"/>
                </a:solidFill>
                <a:latin typeface="微软雅黑" panose="020B0503020204020204" pitchFamily="34" charset="-122"/>
                <a:ea typeface="微软雅黑" panose="020B0503020204020204" pitchFamily="34" charset="-122"/>
              </a:rPr>
              <a:t>，美国 </a:t>
            </a:r>
            <a:r>
              <a:rPr lang="en-US" altLang="zh-CN" u="sng" dirty="0">
                <a:solidFill>
                  <a:srgbClr val="1A1A1A"/>
                </a:solidFill>
                <a:latin typeface="微软雅黑" panose="020B0503020204020204" pitchFamily="34" charset="-122"/>
                <a:ea typeface="微软雅黑" panose="020B0503020204020204" pitchFamily="34" charset="-122"/>
              </a:rPr>
              <a:t>126</a:t>
            </a:r>
            <a:r>
              <a:rPr lang="zh-CN" altLang="en-US" dirty="0">
                <a:solidFill>
                  <a:srgbClr val="1A1A1A"/>
                </a:solidFill>
                <a:latin typeface="微软雅黑" panose="020B0503020204020204" pitchFamily="34" charset="-122"/>
                <a:ea typeface="微软雅黑" panose="020B0503020204020204" pitchFamily="34" charset="-122"/>
              </a:rPr>
              <a:t>，德国 </a:t>
            </a:r>
            <a:r>
              <a:rPr lang="en-US" altLang="zh-CN" u="sng" dirty="0">
                <a:solidFill>
                  <a:srgbClr val="1A1A1A"/>
                </a:solidFill>
                <a:latin typeface="微软雅黑" panose="020B0503020204020204" pitchFamily="34" charset="-122"/>
                <a:ea typeface="微软雅黑" panose="020B0503020204020204" pitchFamily="34" charset="-122"/>
              </a:rPr>
              <a:t>55</a:t>
            </a:r>
            <a:r>
              <a:rPr lang="zh-CN" altLang="en-US" dirty="0">
                <a:solidFill>
                  <a:srgbClr val="1A1A1A"/>
                </a:solidFill>
                <a:latin typeface="微软雅黑" panose="020B0503020204020204" pitchFamily="34" charset="-122"/>
                <a:ea typeface="微软雅黑" panose="020B0503020204020204" pitchFamily="34" charset="-122"/>
              </a:rPr>
              <a:t>，斯里兰卡 </a:t>
            </a:r>
            <a:r>
              <a:rPr lang="en-US" altLang="zh-CN" u="sng" dirty="0">
                <a:solidFill>
                  <a:srgbClr val="1A1A1A"/>
                </a:solidFill>
                <a:latin typeface="微软雅黑" panose="020B0503020204020204" pitchFamily="34" charset="-122"/>
                <a:ea typeface="微软雅黑" panose="020B0503020204020204" pitchFamily="34" charset="-122"/>
              </a:rPr>
              <a:t>54</a:t>
            </a:r>
            <a:r>
              <a:rPr lang="zh-CN" altLang="en-US" dirty="0">
                <a:solidFill>
                  <a:srgbClr val="1A1A1A"/>
                </a:solidFill>
                <a:latin typeface="微软雅黑" panose="020B0503020204020204" pitchFamily="34" charset="-122"/>
                <a:ea typeface="微软雅黑" panose="020B0503020204020204" pitchFamily="34" charset="-122"/>
              </a:rPr>
              <a:t>，俄罗斯 </a:t>
            </a:r>
            <a:r>
              <a:rPr lang="en-US" altLang="zh-CN" u="sng" dirty="0">
                <a:solidFill>
                  <a:srgbClr val="1A1A1A"/>
                </a:solidFill>
                <a:latin typeface="微软雅黑" panose="020B0503020204020204" pitchFamily="34" charset="-122"/>
                <a:ea typeface="微软雅黑" panose="020B0503020204020204" pitchFamily="34" charset="-122"/>
              </a:rPr>
              <a:t>54</a:t>
            </a:r>
            <a:r>
              <a:rPr lang="zh-CN" altLang="en-US" dirty="0">
                <a:solidFill>
                  <a:srgbClr val="1A1A1A"/>
                </a:solidFill>
                <a:latin typeface="微软雅黑" panose="020B0503020204020204" pitchFamily="34" charset="-122"/>
                <a:ea typeface="微软雅黑" panose="020B0503020204020204" pitchFamily="34" charset="-122"/>
              </a:rPr>
              <a:t>，中国大陆 </a:t>
            </a:r>
            <a:r>
              <a:rPr lang="en-US" altLang="zh-CN" u="sng" dirty="0">
                <a:solidFill>
                  <a:srgbClr val="FF0000"/>
                </a:solidFill>
                <a:latin typeface="微软雅黑" panose="020B0503020204020204" pitchFamily="34" charset="-122"/>
                <a:ea typeface="微软雅黑" panose="020B0503020204020204" pitchFamily="34" charset="-122"/>
              </a:rPr>
              <a:t>49</a:t>
            </a:r>
            <a:r>
              <a:rPr lang="en-US" altLang="zh-CN" dirty="0">
                <a:solidFill>
                  <a:srgbClr val="1A1A1A"/>
                </a:solidFill>
                <a:latin typeface="微软雅黑" panose="020B0503020204020204" pitchFamily="34" charset="-122"/>
                <a:ea typeface="微软雅黑" panose="020B0503020204020204" pitchFamily="34" charset="-122"/>
              </a:rPr>
              <a:t> </a:t>
            </a:r>
            <a:r>
              <a:rPr lang="zh-CN" altLang="en-US" dirty="0">
                <a:solidFill>
                  <a:srgbClr val="1A1A1A"/>
                </a:solidFill>
                <a:latin typeface="微软雅黑" panose="020B0503020204020204" pitchFamily="34" charset="-122"/>
                <a:ea typeface="微软雅黑" panose="020B0503020204020204" pitchFamily="34" charset="-122"/>
              </a:rPr>
              <a:t>人员</a:t>
            </a:r>
            <a:endParaRPr lang="zh-CN" altLang="en-US"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05DF4D4-3C5E-4993-9FC1-FFE9CB250AEF}"/>
              </a:ext>
            </a:extLst>
          </p:cNvPr>
          <p:cNvPicPr>
            <a:picLocks noChangeAspect="1"/>
          </p:cNvPicPr>
          <p:nvPr/>
        </p:nvPicPr>
        <p:blipFill>
          <a:blip r:embed="rId4"/>
          <a:stretch>
            <a:fillRect/>
          </a:stretch>
        </p:blipFill>
        <p:spPr>
          <a:xfrm>
            <a:off x="2585956" y="1327264"/>
            <a:ext cx="3533775" cy="619125"/>
          </a:xfrm>
          <a:prstGeom prst="rect">
            <a:avLst/>
          </a:prstGeom>
        </p:spPr>
      </p:pic>
      <p:sp>
        <p:nvSpPr>
          <p:cNvPr id="15" name="Rectangle 8">
            <a:extLst>
              <a:ext uri="{FF2B5EF4-FFF2-40B4-BE49-F238E27FC236}">
                <a16:creationId xmlns:a16="http://schemas.microsoft.com/office/drawing/2014/main" id="{395243F4-0999-1142-9DA3-825471C1492B}"/>
              </a:ext>
            </a:extLst>
          </p:cNvPr>
          <p:cNvSpPr/>
          <p:nvPr/>
        </p:nvSpPr>
        <p:spPr>
          <a:xfrm>
            <a:off x="341530" y="1011338"/>
            <a:ext cx="1847172" cy="458908"/>
          </a:xfrm>
          <a:prstGeom prst="rect">
            <a:avLst/>
          </a:prstGeom>
        </p:spPr>
        <p:txBody>
          <a:bodyPr wrap="none">
            <a:spAutoFit/>
          </a:bodyPr>
          <a:lstStyle/>
          <a:p>
            <a:pPr>
              <a:lnSpc>
                <a:spcPct val="150000"/>
              </a:lnSpc>
            </a:pPr>
            <a:r>
              <a:rPr lang="en-US" altLang="zh-CN" b="1" dirty="0" err="1">
                <a:latin typeface="Microsoft YaHei" panose="020B0503020204020204" pitchFamily="34" charset="-122"/>
                <a:ea typeface="Microsoft YaHei" panose="020B0503020204020204" pitchFamily="34" charset="-122"/>
              </a:rPr>
              <a:t>openbiox</a:t>
            </a:r>
            <a:r>
              <a:rPr lang="zh-CN" altLang="en-US" b="1" dirty="0">
                <a:latin typeface="Microsoft YaHei" panose="020B0503020204020204" pitchFamily="34" charset="-122"/>
                <a:ea typeface="Microsoft YaHei" panose="020B0503020204020204" pitchFamily="34" charset="-122"/>
              </a:rPr>
              <a:t> 起源</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0227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4" name="Group 13">
            <a:extLst>
              <a:ext uri="{FF2B5EF4-FFF2-40B4-BE49-F238E27FC236}">
                <a16:creationId xmlns:a16="http://schemas.microsoft.com/office/drawing/2014/main" id="{A120DF64-26CC-8945-8D44-B225A3A18B05}"/>
              </a:ext>
            </a:extLst>
          </p:cNvPr>
          <p:cNvGrpSpPr/>
          <p:nvPr/>
        </p:nvGrpSpPr>
        <p:grpSpPr>
          <a:xfrm>
            <a:off x="212758" y="1267213"/>
            <a:ext cx="8718483" cy="4727072"/>
            <a:chOff x="71316" y="1628800"/>
            <a:chExt cx="9072683" cy="4919115"/>
          </a:xfrm>
        </p:grpSpPr>
        <p:pic>
          <p:nvPicPr>
            <p:cNvPr id="11" name="Picture 10">
              <a:extLst>
                <a:ext uri="{FF2B5EF4-FFF2-40B4-BE49-F238E27FC236}">
                  <a16:creationId xmlns:a16="http://schemas.microsoft.com/office/drawing/2014/main" id="{BBE4D9C9-4F24-8D45-B4CB-78FABF215918}"/>
                </a:ext>
              </a:extLst>
            </p:cNvPr>
            <p:cNvPicPr>
              <a:picLocks noChangeAspect="1"/>
            </p:cNvPicPr>
            <p:nvPr/>
          </p:nvPicPr>
          <p:blipFill rotWithShape="1">
            <a:blip r:embed="rId3"/>
            <a:srcRect l="1223" t="3044" r="1582" b="3271"/>
            <a:stretch/>
          </p:blipFill>
          <p:spPr>
            <a:xfrm>
              <a:off x="71316" y="1628800"/>
              <a:ext cx="9072683" cy="4919115"/>
            </a:xfrm>
            <a:prstGeom prst="rect">
              <a:avLst/>
            </a:prstGeom>
          </p:spPr>
        </p:pic>
        <p:sp>
          <p:nvSpPr>
            <p:cNvPr id="12" name="Rectangle 11">
              <a:extLst>
                <a:ext uri="{FF2B5EF4-FFF2-40B4-BE49-F238E27FC236}">
                  <a16:creationId xmlns:a16="http://schemas.microsoft.com/office/drawing/2014/main" id="{E0DBA4A8-DD4E-A742-B2EE-C571C291159F}"/>
                </a:ext>
              </a:extLst>
            </p:cNvPr>
            <p:cNvSpPr/>
            <p:nvPr/>
          </p:nvSpPr>
          <p:spPr>
            <a:xfrm>
              <a:off x="212758" y="1628800"/>
              <a:ext cx="1298902" cy="1170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79902D9-EA60-EE41-BFEC-96887CA91ED3}"/>
              </a:ext>
            </a:extLst>
          </p:cNvPr>
          <p:cNvSpPr/>
          <p:nvPr/>
        </p:nvSpPr>
        <p:spPr>
          <a:xfrm>
            <a:off x="341530" y="1011338"/>
            <a:ext cx="1847172" cy="458908"/>
          </a:xfrm>
          <a:prstGeom prst="rect">
            <a:avLst/>
          </a:prstGeom>
        </p:spPr>
        <p:txBody>
          <a:bodyPr wrap="none">
            <a:spAutoFit/>
          </a:bodyPr>
          <a:lstStyle/>
          <a:p>
            <a:pPr>
              <a:lnSpc>
                <a:spcPct val="150000"/>
              </a:lnSpc>
            </a:pPr>
            <a:r>
              <a:rPr lang="en-US" altLang="zh-CN" b="1" dirty="0" err="1">
                <a:latin typeface="Microsoft YaHei" panose="020B0503020204020204" pitchFamily="34" charset="-122"/>
                <a:ea typeface="Microsoft YaHei" panose="020B0503020204020204" pitchFamily="34" charset="-122"/>
              </a:rPr>
              <a:t>openbiox</a:t>
            </a:r>
            <a:r>
              <a:rPr lang="zh-CN" altLang="en-US" b="1" dirty="0">
                <a:latin typeface="Microsoft YaHei" panose="020B0503020204020204" pitchFamily="34" charset="-122"/>
                <a:ea typeface="Microsoft YaHei" panose="020B0503020204020204" pitchFamily="34" charset="-122"/>
              </a:rPr>
              <a:t> 起源</a:t>
            </a:r>
            <a:endParaRPr lang="en-US" altLang="zh-CN" b="1" dirty="0">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a16="http://schemas.microsoft.com/office/drawing/2014/main" id="{D1785073-D687-2B4A-A63D-01DC3BF104C3}"/>
              </a:ext>
            </a:extLst>
          </p:cNvPr>
          <p:cNvSpPr/>
          <p:nvPr/>
        </p:nvSpPr>
        <p:spPr>
          <a:xfrm>
            <a:off x="212758" y="5304792"/>
            <a:ext cx="8718483" cy="1422377"/>
          </a:xfrm>
          <a:prstGeom prst="rect">
            <a:avLst/>
          </a:prstGeom>
          <a:solidFill>
            <a:srgbClr val="1F497D"/>
          </a:solidFill>
        </p:spPr>
        <p:style>
          <a:lnRef idx="3">
            <a:schemeClr val="lt1"/>
          </a:lnRef>
          <a:fillRef idx="1">
            <a:schemeClr val="accent1"/>
          </a:fillRef>
          <a:effectRef idx="1">
            <a:schemeClr val="accent1"/>
          </a:effectRef>
          <a:fontRef idx="minor">
            <a:schemeClr val="lt1"/>
          </a:fontRef>
        </p:style>
        <p:txBody>
          <a:bodyPr wrap="square">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大多生物、医学背景的人的计算机基础比较薄弱。建立一个社群，有稳定输出，也能帮助其他有需要的人，再构建一个完整的生物信息圈子，是非常有意义的一件事。</a:t>
            </a: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 生物信息学应届博士生 *洋</a:t>
            </a:r>
          </a:p>
        </p:txBody>
      </p:sp>
      <p:sp>
        <p:nvSpPr>
          <p:cNvPr id="10" name="矩形 1">
            <a:extLst>
              <a:ext uri="{FF2B5EF4-FFF2-40B4-BE49-F238E27FC236}">
                <a16:creationId xmlns:a16="http://schemas.microsoft.com/office/drawing/2014/main" id="{884361E1-C22D-8C41-8081-467A8FB3F121}"/>
              </a:ext>
            </a:extLst>
          </p:cNvPr>
          <p:cNvSpPr/>
          <p:nvPr/>
        </p:nvSpPr>
        <p:spPr>
          <a:xfrm>
            <a:off x="212758" y="3673246"/>
            <a:ext cx="8640960" cy="1420261"/>
          </a:xfrm>
          <a:prstGeom prst="rect">
            <a:avLst/>
          </a:prstGeom>
          <a:solidFill>
            <a:srgbClr val="1F497D"/>
          </a:solidFill>
        </p:spPr>
        <p:style>
          <a:lnRef idx="3">
            <a:schemeClr val="lt1"/>
          </a:lnRef>
          <a:fillRef idx="1">
            <a:schemeClr val="accent1"/>
          </a:fillRef>
          <a:effectRef idx="1">
            <a:schemeClr val="accent1"/>
          </a:effectRef>
          <a:fontRef idx="minor">
            <a:schemeClr val="lt1"/>
          </a:fontRef>
        </p:style>
        <p:txBody>
          <a:bodyPr wrap="square">
            <a:spAutoFit/>
          </a:bodyPr>
          <a:lstStyle/>
          <a:p>
            <a:pPr algn="just">
              <a:lnSpc>
                <a:spcPct val="150000"/>
              </a:lnSpc>
            </a:pP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在 </a:t>
            </a: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openbiox </a:t>
            </a: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出来之前，我认识的很多做生信的人大都处在一个一盘散沙的状态，很多人“半路出家”，凭借自己的爱好，坚持在这个领域内深耕。</a:t>
            </a:r>
            <a:endPar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 临床医生 </a:t>
            </a: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a:t>
            </a:r>
            <a:r>
              <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rPr>
              <a:t> 生物信息学工程师 </a:t>
            </a:r>
            <a:r>
              <a:rPr lang="en-US" altLang="zh-CN" sz="2000" dirty="0">
                <a:solidFill>
                  <a:schemeClr val="bg1"/>
                </a:solidFill>
                <a:latin typeface="Arial" panose="020B0604020202020204" pitchFamily="34" charset="0"/>
                <a:ea typeface="微软雅黑" panose="020B0503020204020204" pitchFamily="34" charset="-122"/>
                <a:cs typeface="Arial" panose="020B0604020202020204" pitchFamily="34" charset="0"/>
              </a:rPr>
              <a:t>Jack Wang</a:t>
            </a:r>
            <a:endParaRPr lang="zh-CN" altLang="en-US" sz="2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23969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2041136" cy="458908"/>
          </a:xfrm>
          <a:prstGeom prst="rect">
            <a:avLst/>
          </a:prstGeom>
        </p:spPr>
        <p:txBody>
          <a:bodyPr wrap="none">
            <a:spAutoFit/>
          </a:bodyPr>
          <a:lstStyle/>
          <a:p>
            <a:pPr>
              <a:lnSpc>
                <a:spcPct val="150000"/>
              </a:lnSpc>
            </a:pPr>
            <a:r>
              <a:rPr lang="en-US" altLang="zh-CN" b="1" dirty="0" err="1">
                <a:latin typeface="Microsoft YaHei" panose="020B0503020204020204" pitchFamily="34" charset="-122"/>
                <a:ea typeface="Microsoft YaHei" panose="020B0503020204020204" pitchFamily="34" charset="-122"/>
              </a:rPr>
              <a:t>openbiox</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时间线</a:t>
            </a:r>
            <a:endParaRPr lang="en-US" altLang="zh-CN" b="1" dirty="0">
              <a:latin typeface="Microsoft YaHei" panose="020B0503020204020204" pitchFamily="34" charset="-122"/>
              <a:ea typeface="Microsoft YaHei" panose="020B0503020204020204" pitchFamily="34" charset="-122"/>
            </a:endParaRPr>
          </a:p>
        </p:txBody>
      </p:sp>
      <p:graphicFrame>
        <p:nvGraphicFramePr>
          <p:cNvPr id="2" name="Diagram 1">
            <a:extLst>
              <a:ext uri="{FF2B5EF4-FFF2-40B4-BE49-F238E27FC236}">
                <a16:creationId xmlns:a16="http://schemas.microsoft.com/office/drawing/2014/main" id="{BEA81CC8-16CE-A840-B028-89514B647D3D}"/>
              </a:ext>
            </a:extLst>
          </p:cNvPr>
          <p:cNvGraphicFramePr/>
          <p:nvPr>
            <p:extLst>
              <p:ext uri="{D42A27DB-BD31-4B8C-83A1-F6EECF244321}">
                <p14:modId xmlns:p14="http://schemas.microsoft.com/office/powerpoint/2010/main" val="3484289457"/>
              </p:ext>
            </p:extLst>
          </p:nvPr>
        </p:nvGraphicFramePr>
        <p:xfrm>
          <a:off x="341529" y="1470246"/>
          <a:ext cx="9136015" cy="4987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8" name="Group 7">
            <a:extLst>
              <a:ext uri="{FF2B5EF4-FFF2-40B4-BE49-F238E27FC236}">
                <a16:creationId xmlns:a16="http://schemas.microsoft.com/office/drawing/2014/main" id="{A8C53897-59CD-8B4E-8233-907874C91790}"/>
              </a:ext>
            </a:extLst>
          </p:cNvPr>
          <p:cNvGrpSpPr/>
          <p:nvPr/>
        </p:nvGrpSpPr>
        <p:grpSpPr>
          <a:xfrm>
            <a:off x="5022050" y="1649394"/>
            <a:ext cx="8305067" cy="1763845"/>
            <a:chOff x="3690409" y="2498827"/>
            <a:chExt cx="8305067" cy="1763845"/>
          </a:xfrm>
        </p:grpSpPr>
        <p:sp>
          <p:nvSpPr>
            <p:cNvPr id="9" name="Rectangle 8">
              <a:extLst>
                <a:ext uri="{FF2B5EF4-FFF2-40B4-BE49-F238E27FC236}">
                  <a16:creationId xmlns:a16="http://schemas.microsoft.com/office/drawing/2014/main" id="{844D54E2-DBA9-594B-9B18-AB5CBBFF1A0D}"/>
                </a:ext>
              </a:extLst>
            </p:cNvPr>
            <p:cNvSpPr/>
            <p:nvPr/>
          </p:nvSpPr>
          <p:spPr>
            <a:xfrm>
              <a:off x="3690409" y="2498827"/>
              <a:ext cx="5424747" cy="43428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FC4126D6-CF6E-6042-9316-5E2B9391EF0C}"/>
                </a:ext>
              </a:extLst>
            </p:cNvPr>
            <p:cNvSpPr txBox="1"/>
            <p:nvPr/>
          </p:nvSpPr>
          <p:spPr>
            <a:xfrm>
              <a:off x="6570729" y="3828383"/>
              <a:ext cx="5424747" cy="43428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62170" tIns="0" rIns="0" bIns="0" numCol="1" spcCol="1270" anchor="t" anchorCtr="0">
              <a:noAutofit/>
            </a:bodyPr>
            <a:lstStyle/>
            <a:p>
              <a:pPr marL="0" lvl="0" indent="0" algn="l" defTabSz="1066800">
                <a:lnSpc>
                  <a:spcPct val="90000"/>
                </a:lnSpc>
                <a:spcBef>
                  <a:spcPct val="0"/>
                </a:spcBef>
                <a:spcAft>
                  <a:spcPct val="35000"/>
                </a:spcAft>
                <a:buNone/>
              </a:pPr>
              <a:r>
                <a:rPr lang="zh-CN" altLang="en-US" sz="22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Arial" panose="020B0604020202020204" pitchFamily="34" charset="0"/>
                </a:rPr>
                <a:t>今天</a:t>
              </a:r>
              <a:endParaRPr lang="en-US" sz="2200" b="1" kern="1200" dirty="0">
                <a:solidFill>
                  <a:prstClr val="black">
                    <a:hueOff val="0"/>
                    <a:satOff val="0"/>
                    <a:lumOff val="0"/>
                    <a:alphaOff val="0"/>
                  </a:prstClr>
                </a:solidFill>
                <a:latin typeface="Microsoft YaHei" panose="020B0503020204020204" pitchFamily="34" charset="-122"/>
                <a:ea typeface="Microsoft YaHei" panose="020B0503020204020204" pitchFamily="34" charset="-122"/>
                <a:cs typeface="Arial" panose="020B0604020202020204" pitchFamily="34" charset="0"/>
              </a:endParaRPr>
            </a:p>
          </p:txBody>
        </p:sp>
      </p:grpSp>
      <p:sp>
        <p:nvSpPr>
          <p:cNvPr id="4" name="TextBox 3">
            <a:extLst>
              <a:ext uri="{FF2B5EF4-FFF2-40B4-BE49-F238E27FC236}">
                <a16:creationId xmlns:a16="http://schemas.microsoft.com/office/drawing/2014/main" id="{962A1F57-FB69-5045-A2C8-17F991308815}"/>
              </a:ext>
            </a:extLst>
          </p:cNvPr>
          <p:cNvSpPr txBox="1"/>
          <p:nvPr/>
        </p:nvSpPr>
        <p:spPr>
          <a:xfrm>
            <a:off x="10133556" y="460957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76519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Picture 1">
            <a:extLst>
              <a:ext uri="{FF2B5EF4-FFF2-40B4-BE49-F238E27FC236}">
                <a16:creationId xmlns:a16="http://schemas.microsoft.com/office/drawing/2014/main" id="{B4E2077B-D62F-0E4B-AF0E-6FA2E7A3646F}"/>
              </a:ext>
            </a:extLst>
          </p:cNvPr>
          <p:cNvPicPr>
            <a:picLocks noChangeAspect="1"/>
          </p:cNvPicPr>
          <p:nvPr/>
        </p:nvPicPr>
        <p:blipFill>
          <a:blip r:embed="rId2"/>
          <a:stretch>
            <a:fillRect/>
          </a:stretch>
        </p:blipFill>
        <p:spPr>
          <a:xfrm>
            <a:off x="319669" y="1538790"/>
            <a:ext cx="8618256" cy="4618478"/>
          </a:xfrm>
          <a:prstGeom prst="rect">
            <a:avLst/>
          </a:prstGeom>
        </p:spPr>
      </p:pic>
      <p:sp>
        <p:nvSpPr>
          <p:cNvPr id="8" name="Rectangle 8">
            <a:extLst>
              <a:ext uri="{FF2B5EF4-FFF2-40B4-BE49-F238E27FC236}">
                <a16:creationId xmlns:a16="http://schemas.microsoft.com/office/drawing/2014/main" id="{4EA02C7C-CC04-2141-9B60-ED40EF9B3EAB}"/>
              </a:ext>
            </a:extLst>
          </p:cNvPr>
          <p:cNvSpPr/>
          <p:nvPr/>
        </p:nvSpPr>
        <p:spPr>
          <a:xfrm>
            <a:off x="341530" y="1011338"/>
            <a:ext cx="2712794" cy="458908"/>
          </a:xfrm>
          <a:prstGeom prst="rect">
            <a:avLst/>
          </a:prstGeom>
        </p:spPr>
        <p:txBody>
          <a:bodyPr wrap="none">
            <a:spAutoFit/>
          </a:bodyPr>
          <a:lstStyle/>
          <a:p>
            <a:pPr>
              <a:lnSpc>
                <a:spcPct val="150000"/>
              </a:lnSpc>
            </a:pPr>
            <a:r>
              <a:rPr lang="en-US" altLang="zh-CN" b="1" dirty="0" err="1">
                <a:latin typeface="Microsoft YaHei" panose="020B0503020204020204" pitchFamily="34" charset="-122"/>
                <a:ea typeface="Microsoft YaHei" panose="020B0503020204020204" pitchFamily="34" charset="-122"/>
              </a:rPr>
              <a:t>openbiox</a:t>
            </a:r>
            <a:r>
              <a:rPr lang="en-US" altLang="zh-CN" b="1" dirty="0">
                <a:latin typeface="Microsoft YaHei" panose="020B0503020204020204" pitchFamily="34" charset="-122"/>
                <a:ea typeface="Microsoft YaHei" panose="020B0503020204020204" pitchFamily="34" charset="-122"/>
              </a:rPr>
              <a:t> GitHub</a:t>
            </a:r>
            <a:r>
              <a:rPr lang="zh-CN" altLang="en-US" b="1" dirty="0">
                <a:latin typeface="Microsoft YaHei" panose="020B0503020204020204" pitchFamily="34" charset="-122"/>
                <a:ea typeface="Microsoft YaHei" panose="020B0503020204020204" pitchFamily="34" charset="-122"/>
              </a:rPr>
              <a:t> 仓库</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5786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Picture 3">
            <a:extLst>
              <a:ext uri="{FF2B5EF4-FFF2-40B4-BE49-F238E27FC236}">
                <a16:creationId xmlns:a16="http://schemas.microsoft.com/office/drawing/2014/main" id="{86186BB8-260E-914B-A989-DA8AFF6529DF}"/>
              </a:ext>
            </a:extLst>
          </p:cNvPr>
          <p:cNvPicPr>
            <a:picLocks noChangeAspect="1"/>
          </p:cNvPicPr>
          <p:nvPr/>
        </p:nvPicPr>
        <p:blipFill>
          <a:blip r:embed="rId2"/>
          <a:stretch>
            <a:fillRect/>
          </a:stretch>
        </p:blipFill>
        <p:spPr>
          <a:xfrm>
            <a:off x="761707" y="1484073"/>
            <a:ext cx="7620585" cy="5264718"/>
          </a:xfrm>
          <a:prstGeom prst="rect">
            <a:avLst/>
          </a:prstGeom>
        </p:spPr>
      </p:pic>
      <p:sp>
        <p:nvSpPr>
          <p:cNvPr id="8" name="Rectangle 8">
            <a:extLst>
              <a:ext uri="{FF2B5EF4-FFF2-40B4-BE49-F238E27FC236}">
                <a16:creationId xmlns:a16="http://schemas.microsoft.com/office/drawing/2014/main" id="{4521A7BD-55F2-DD49-B78B-36A08AB14B80}"/>
              </a:ext>
            </a:extLst>
          </p:cNvPr>
          <p:cNvSpPr/>
          <p:nvPr/>
        </p:nvSpPr>
        <p:spPr>
          <a:xfrm>
            <a:off x="341530" y="1011338"/>
            <a:ext cx="2271969" cy="458908"/>
          </a:xfrm>
          <a:prstGeom prst="rect">
            <a:avLst/>
          </a:prstGeom>
        </p:spPr>
        <p:txBody>
          <a:bodyPr wrap="none">
            <a:spAutoFit/>
          </a:bodyPr>
          <a:lstStyle/>
          <a:p>
            <a:pPr>
              <a:lnSpc>
                <a:spcPct val="150000"/>
              </a:lnSpc>
            </a:pPr>
            <a:r>
              <a:rPr lang="en-US" altLang="zh-CN" b="1" dirty="0" err="1">
                <a:latin typeface="Microsoft YaHei" panose="020B0503020204020204" pitchFamily="34" charset="-122"/>
                <a:ea typeface="Microsoft YaHei" panose="020B0503020204020204" pitchFamily="34" charset="-122"/>
              </a:rPr>
              <a:t>openbiox</a:t>
            </a:r>
            <a:r>
              <a:rPr lang="en-US" altLang="zh-CN" b="1" dirty="0">
                <a:latin typeface="Microsoft YaHei" panose="020B0503020204020204" pitchFamily="34" charset="-122"/>
                <a:ea typeface="Microsoft YaHei" panose="020B0503020204020204" pitchFamily="34" charset="-122"/>
              </a:rPr>
              <a:t> </a:t>
            </a:r>
            <a:r>
              <a:rPr lang="zh-CN" altLang="en-US" b="1" dirty="0">
                <a:latin typeface="Microsoft YaHei" panose="020B0503020204020204" pitchFamily="34" charset="-122"/>
                <a:ea typeface="Microsoft YaHei" panose="020B0503020204020204" pitchFamily="34" charset="-122"/>
              </a:rPr>
              <a:t>项目团队</a:t>
            </a:r>
            <a:endParaRPr lang="en-US"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13086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2741456" cy="473206"/>
          </a:xfrm>
          <a:prstGeom prst="rect">
            <a:avLst/>
          </a:prstGeom>
        </p:spPr>
        <p:txBody>
          <a:bodyPr wrap="none">
            <a:spAutoFit/>
          </a:bodyPr>
          <a:lstStyle/>
          <a:p>
            <a:pPr>
              <a:lnSpc>
                <a:spcPct val="150000"/>
              </a:lnSpc>
            </a:pPr>
            <a:r>
              <a:rPr lang="zh-CN" altLang="en-US" b="1" dirty="0">
                <a:latin typeface="Microsoft YaHei" panose="020B0503020204020204" pitchFamily="34" charset="-122"/>
                <a:ea typeface="Microsoft YaHei" panose="020B0503020204020204" pitchFamily="34" charset="-122"/>
              </a:rPr>
              <a:t>拟开展创新实践项目类型</a:t>
            </a:r>
          </a:p>
        </p:txBody>
      </p:sp>
      <p:sp>
        <p:nvSpPr>
          <p:cNvPr id="12" name="矩形 11">
            <a:extLst>
              <a:ext uri="{FF2B5EF4-FFF2-40B4-BE49-F238E27FC236}">
                <a16:creationId xmlns:a16="http://schemas.microsoft.com/office/drawing/2014/main" id="{09F2F675-F0BE-4CCC-9DCF-4FD93F532B81}"/>
              </a:ext>
            </a:extLst>
          </p:cNvPr>
          <p:cNvSpPr/>
          <p:nvPr/>
        </p:nvSpPr>
        <p:spPr>
          <a:xfrm>
            <a:off x="182129" y="2348880"/>
            <a:ext cx="8595955" cy="1289905"/>
          </a:xfrm>
          <a:prstGeom prst="rect">
            <a:avLst/>
          </a:prstGeom>
        </p:spPr>
        <p:txBody>
          <a:bodyPr wrap="square">
            <a:spAutoFit/>
          </a:bodyPr>
          <a:lstStyle/>
          <a:p>
            <a:pPr marL="285750" indent="-285750">
              <a:lnSpc>
                <a:spcPct val="150000"/>
              </a:lnSpc>
              <a:buFont typeface="Arial" panose="020B0604020202020204" pitchFamily="34" charset="0"/>
              <a:buChar char="•"/>
            </a:pPr>
            <a:endParaRPr lang="zh-CN" altLang="en-US" dirty="0">
              <a:solidFill>
                <a:srgbClr val="1A1A1A"/>
              </a:solidFill>
              <a:latin typeface="微软雅黑" panose="020B0503020204020204" pitchFamily="34" charset="-122"/>
              <a:ea typeface="微软雅黑" panose="020B0503020204020204" pitchFamily="34" charset="-122"/>
            </a:endParaRPr>
          </a:p>
          <a:p>
            <a:pPr>
              <a:lnSpc>
                <a:spcPct val="150000"/>
              </a:lnSpc>
            </a:pPr>
            <a:endParaRPr lang="en-US" altLang="zh-CN" b="1" dirty="0">
              <a:solidFill>
                <a:srgbClr val="1A1A1A"/>
              </a:solidFill>
              <a:latin typeface="微软雅黑" panose="020B0503020204020204" pitchFamily="34" charset="-122"/>
              <a:ea typeface="微软雅黑" panose="020B0503020204020204" pitchFamily="34" charset="-122"/>
            </a:endParaRPr>
          </a:p>
          <a:p>
            <a:pPr>
              <a:lnSpc>
                <a:spcPct val="150000"/>
              </a:lnSpc>
            </a:pPr>
            <a:endParaRPr lang="zh-CN" altLang="en-US" b="1" dirty="0">
              <a:solidFill>
                <a:srgbClr val="1A1A1A"/>
              </a:solidFill>
              <a:latin typeface="微软雅黑" panose="020B0503020204020204" pitchFamily="34" charset="-122"/>
              <a:ea typeface="微软雅黑" panose="020B0503020204020204" pitchFamily="34" charset="-122"/>
            </a:endParaRPr>
          </a:p>
        </p:txBody>
      </p:sp>
      <p:grpSp>
        <p:nvGrpSpPr>
          <p:cNvPr id="17" name="Group 16">
            <a:extLst>
              <a:ext uri="{FF2B5EF4-FFF2-40B4-BE49-F238E27FC236}">
                <a16:creationId xmlns:a16="http://schemas.microsoft.com/office/drawing/2014/main" id="{E35F6195-8A3D-AA47-B66B-81F8388E0936}"/>
              </a:ext>
            </a:extLst>
          </p:cNvPr>
          <p:cNvGrpSpPr/>
          <p:nvPr/>
        </p:nvGrpSpPr>
        <p:grpSpPr>
          <a:xfrm>
            <a:off x="43842" y="1541728"/>
            <a:ext cx="6778408" cy="5214818"/>
            <a:chOff x="151199" y="1570838"/>
            <a:chExt cx="7822228" cy="5214818"/>
          </a:xfrm>
        </p:grpSpPr>
        <p:graphicFrame>
          <p:nvGraphicFramePr>
            <p:cNvPr id="2" name="Diagram 1">
              <a:extLst>
                <a:ext uri="{FF2B5EF4-FFF2-40B4-BE49-F238E27FC236}">
                  <a16:creationId xmlns:a16="http://schemas.microsoft.com/office/drawing/2014/main" id="{7F9BD101-E95B-7648-BE40-332497F962C9}"/>
                </a:ext>
              </a:extLst>
            </p:cNvPr>
            <p:cNvGraphicFramePr/>
            <p:nvPr>
              <p:extLst>
                <p:ext uri="{D42A27DB-BD31-4B8C-83A1-F6EECF244321}">
                  <p14:modId xmlns:p14="http://schemas.microsoft.com/office/powerpoint/2010/main" val="1773124204"/>
                </p:ext>
              </p:extLst>
            </p:nvPr>
          </p:nvGraphicFramePr>
          <p:xfrm>
            <a:off x="151199" y="1570838"/>
            <a:ext cx="7822228" cy="5214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949D0B22-9C22-B442-A13A-1670E1E6E7C9}"/>
                </a:ext>
              </a:extLst>
            </p:cNvPr>
            <p:cNvSpPr txBox="1"/>
            <p:nvPr/>
          </p:nvSpPr>
          <p:spPr>
            <a:xfrm>
              <a:off x="3308196" y="2693025"/>
              <a:ext cx="1569660" cy="923330"/>
            </a:xfrm>
            <a:prstGeom prst="rect">
              <a:avLst/>
            </a:prstGeom>
            <a:noFill/>
          </p:spPr>
          <p:txBody>
            <a:bodyPr wrap="none" rtlCol="0">
              <a:spAutoFit/>
            </a:bodyPr>
            <a:lstStyle/>
            <a:p>
              <a:pPr lvl="0" algn="ctr">
                <a:lnSpc>
                  <a:spcPct val="100000"/>
                </a:lnSpc>
                <a:spcAft>
                  <a:spcPts val="0"/>
                </a:spcAft>
              </a:pPr>
              <a:r>
                <a:rPr lang="zh-CN" altLang="en-US" sz="2600" b="1" dirty="0">
                  <a:solidFill>
                    <a:schemeClr val="bg1"/>
                  </a:solidFill>
                  <a:latin typeface="微软雅黑" panose="020B0503020204020204" pitchFamily="34" charset="-122"/>
                  <a:ea typeface="微软雅黑" panose="020B0503020204020204" pitchFamily="34" charset="-122"/>
                </a:rPr>
                <a:t>高阶转化</a:t>
              </a:r>
              <a:endParaRPr lang="en-US" altLang="zh-CN" sz="2600" b="1" dirty="0">
                <a:solidFill>
                  <a:schemeClr val="bg1"/>
                </a:solidFill>
                <a:latin typeface="微软雅黑" panose="020B0503020204020204" pitchFamily="34" charset="-122"/>
                <a:ea typeface="微软雅黑" panose="020B0503020204020204" pitchFamily="34" charset="-122"/>
              </a:endParaRPr>
            </a:p>
            <a:p>
              <a:pPr lvl="0" algn="ctr">
                <a:lnSpc>
                  <a:spcPct val="100000"/>
                </a:lnSpc>
                <a:spcAft>
                  <a:spcPts val="0"/>
                </a:spcAft>
              </a:pPr>
              <a:r>
                <a:rPr lang="zh-CN" altLang="en-US" sz="2600" b="1" dirty="0">
                  <a:solidFill>
                    <a:schemeClr val="bg1"/>
                  </a:solidFill>
                  <a:latin typeface="微软雅黑" panose="020B0503020204020204" pitchFamily="34" charset="-122"/>
                  <a:ea typeface="微软雅黑" panose="020B0503020204020204" pitchFamily="34" charset="-122"/>
                </a:rPr>
                <a:t>研究型</a:t>
              </a:r>
              <a:endParaRPr lang="en-US" altLang="zh-CN" sz="2600" b="1" dirty="0">
                <a:solidFill>
                  <a:schemeClr val="bg1"/>
                </a:solidFill>
                <a:latin typeface="微软雅黑" panose="020B0503020204020204" pitchFamily="34" charset="-122"/>
                <a:ea typeface="微软雅黑" panose="020B0503020204020204" pitchFamily="34" charset="-122"/>
              </a:endParaRPr>
            </a:p>
          </p:txBody>
        </p:sp>
      </p:grpSp>
      <p:cxnSp>
        <p:nvCxnSpPr>
          <p:cNvPr id="13" name="Straight Arrow Connector 12">
            <a:extLst>
              <a:ext uri="{FF2B5EF4-FFF2-40B4-BE49-F238E27FC236}">
                <a16:creationId xmlns:a16="http://schemas.microsoft.com/office/drawing/2014/main" id="{E61F7404-9773-724B-B4D3-F3F6E7CD26D1}"/>
              </a:ext>
            </a:extLst>
          </p:cNvPr>
          <p:cNvCxnSpPr>
            <a:cxnSpLocks/>
          </p:cNvCxnSpPr>
          <p:nvPr/>
        </p:nvCxnSpPr>
        <p:spPr>
          <a:xfrm flipV="1">
            <a:off x="8778084" y="1484544"/>
            <a:ext cx="17255" cy="5233817"/>
          </a:xfrm>
          <a:prstGeom prst="straightConnector1">
            <a:avLst/>
          </a:prstGeom>
          <a:ln w="31750">
            <a:prstDash val="dash"/>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39616DBE-2190-044C-B800-6F970A230822}"/>
              </a:ext>
            </a:extLst>
          </p:cNvPr>
          <p:cNvSpPr txBox="1"/>
          <p:nvPr/>
        </p:nvSpPr>
        <p:spPr>
          <a:xfrm>
            <a:off x="6253412" y="5769260"/>
            <a:ext cx="2507418" cy="461665"/>
          </a:xfrm>
          <a:prstGeom prst="rect">
            <a:avLst/>
          </a:prstGeom>
          <a:noFill/>
        </p:spPr>
        <p:txBody>
          <a:bodyPr wrap="none" rtlCol="0">
            <a:spAutoFit/>
          </a:bodyPr>
          <a:lstStyle/>
          <a:p>
            <a:r>
              <a:rPr lang="en-US" altLang="zh-CN" sz="2400" dirty="0">
                <a:latin typeface="Arial" panose="020B0604020202020204" pitchFamily="34" charset="0"/>
                <a:ea typeface="Microsoft YaHei" panose="020B0503020204020204" pitchFamily="34" charset="-122"/>
                <a:cs typeface="Arial" panose="020B0604020202020204" pitchFamily="34" charset="0"/>
              </a:rPr>
              <a:t>Wiki</a:t>
            </a:r>
            <a:r>
              <a:rPr lang="zh-CN" altLang="en-US" sz="2400" dirty="0">
                <a:latin typeface="Arial" panose="020B0604020202020204" pitchFamily="34" charset="0"/>
                <a:ea typeface="Microsoft YaHei" panose="020B0503020204020204" pitchFamily="34" charset="-122"/>
                <a:cs typeface="Arial" panose="020B0604020202020204" pitchFamily="34" charset="0"/>
              </a:rPr>
              <a:t> </a:t>
            </a:r>
            <a:r>
              <a:rPr lang="en-US" altLang="zh-CN" sz="2400" dirty="0">
                <a:latin typeface="Arial" panose="020B0604020202020204" pitchFamily="34" charset="0"/>
                <a:ea typeface="Microsoft YaHei" panose="020B0503020204020204" pitchFamily="34" charset="-122"/>
                <a:cs typeface="Arial" panose="020B0604020202020204" pitchFamily="34" charset="0"/>
              </a:rPr>
              <a:t>/</a:t>
            </a:r>
            <a:r>
              <a:rPr lang="zh-CN" altLang="en-US" sz="2400" dirty="0">
                <a:latin typeface="Arial" panose="020B0604020202020204" pitchFamily="34" charset="0"/>
                <a:ea typeface="Microsoft YaHei" panose="020B0503020204020204" pitchFamily="34" charset="-122"/>
                <a:cs typeface="Arial" panose="020B0604020202020204" pitchFamily="34" charset="0"/>
              </a:rPr>
              <a:t> 翻译 </a:t>
            </a:r>
            <a:r>
              <a:rPr lang="en-US" altLang="zh-CN" sz="2400" dirty="0">
                <a:latin typeface="Arial" panose="020B0604020202020204" pitchFamily="34" charset="0"/>
                <a:ea typeface="Microsoft YaHei" panose="020B0503020204020204" pitchFamily="34" charset="-122"/>
                <a:cs typeface="Arial" panose="020B0604020202020204" pitchFamily="34" charset="0"/>
              </a:rPr>
              <a:t>/</a:t>
            </a:r>
            <a:r>
              <a:rPr lang="zh-CN" altLang="en-US" sz="2400" dirty="0">
                <a:latin typeface="Arial" panose="020B0604020202020204" pitchFamily="34" charset="0"/>
                <a:ea typeface="Microsoft YaHei" panose="020B0503020204020204" pitchFamily="34" charset="-122"/>
                <a:cs typeface="Arial" panose="020B0604020202020204" pitchFamily="34" charset="0"/>
              </a:rPr>
              <a:t> 教程</a:t>
            </a:r>
            <a:endParaRPr lang="en-US" sz="2400" dirty="0">
              <a:latin typeface="Arial" panose="020B0604020202020204" pitchFamily="34" charset="0"/>
              <a:ea typeface="Microsoft YaHei" panose="020B0503020204020204" pitchFamily="34" charset="-122"/>
              <a:cs typeface="Arial" panose="020B0604020202020204" pitchFamily="34" charset="0"/>
            </a:endParaRPr>
          </a:p>
        </p:txBody>
      </p:sp>
      <p:sp>
        <p:nvSpPr>
          <p:cNvPr id="19" name="TextBox 18">
            <a:extLst>
              <a:ext uri="{FF2B5EF4-FFF2-40B4-BE49-F238E27FC236}">
                <a16:creationId xmlns:a16="http://schemas.microsoft.com/office/drawing/2014/main" id="{CFBABF49-1D34-534F-B67B-A51E7E2F56AA}"/>
              </a:ext>
            </a:extLst>
          </p:cNvPr>
          <p:cNvSpPr txBox="1"/>
          <p:nvPr/>
        </p:nvSpPr>
        <p:spPr>
          <a:xfrm>
            <a:off x="6254259" y="4178247"/>
            <a:ext cx="2541080" cy="461665"/>
          </a:xfrm>
          <a:prstGeom prst="rect">
            <a:avLst/>
          </a:prstGeom>
          <a:noFill/>
        </p:spPr>
        <p:txBody>
          <a:bodyPr wrap="none" rtlCol="0">
            <a:spAutoFit/>
          </a:bodyPr>
          <a:lstStyle/>
          <a:p>
            <a:r>
              <a:rPr lang="zh-CN" altLang="en-US" sz="2400" dirty="0">
                <a:latin typeface="Arial" panose="020B0604020202020204" pitchFamily="34" charset="0"/>
                <a:ea typeface="Microsoft YaHei" panose="020B0503020204020204" pitchFamily="34" charset="-122"/>
                <a:cs typeface="Arial" panose="020B0604020202020204" pitchFamily="34" charset="0"/>
              </a:rPr>
              <a:t>源码 </a:t>
            </a:r>
            <a:r>
              <a:rPr lang="en-US" altLang="zh-CN" sz="2400" dirty="0">
                <a:latin typeface="Arial" panose="020B0604020202020204" pitchFamily="34" charset="0"/>
                <a:ea typeface="Microsoft YaHei" panose="020B0503020204020204" pitchFamily="34" charset="-122"/>
                <a:cs typeface="Arial" panose="020B0604020202020204" pitchFamily="34" charset="0"/>
              </a:rPr>
              <a:t>/</a:t>
            </a:r>
            <a:r>
              <a:rPr lang="zh-CN" altLang="en-US" sz="2400" dirty="0">
                <a:latin typeface="Arial" panose="020B0604020202020204" pitchFamily="34" charset="0"/>
                <a:ea typeface="Microsoft YaHei" panose="020B0503020204020204" pitchFamily="34" charset="-122"/>
                <a:cs typeface="Arial" panose="020B0604020202020204" pitchFamily="34" charset="0"/>
              </a:rPr>
              <a:t> 重现 </a:t>
            </a:r>
            <a:r>
              <a:rPr lang="en-US" altLang="zh-CN" sz="2400" dirty="0">
                <a:latin typeface="Arial" panose="020B0604020202020204" pitchFamily="34" charset="0"/>
                <a:ea typeface="Microsoft YaHei" panose="020B0503020204020204" pitchFamily="34" charset="-122"/>
                <a:cs typeface="Arial" panose="020B0604020202020204" pitchFamily="34" charset="0"/>
              </a:rPr>
              <a:t>/</a:t>
            </a:r>
            <a:r>
              <a:rPr lang="zh-CN" altLang="en-US" sz="2400" dirty="0">
                <a:latin typeface="Arial" panose="020B0604020202020204" pitchFamily="34" charset="0"/>
                <a:ea typeface="Microsoft YaHei" panose="020B0503020204020204" pitchFamily="34" charset="-122"/>
                <a:cs typeface="Arial" panose="020B0604020202020204" pitchFamily="34" charset="0"/>
              </a:rPr>
              <a:t> 竞赛</a:t>
            </a:r>
            <a:endParaRPr lang="en-US" sz="2400" dirty="0">
              <a:latin typeface="Arial" panose="020B0604020202020204" pitchFamily="34" charset="0"/>
              <a:ea typeface="Microsoft YaHei" panose="020B0503020204020204" pitchFamily="34" charset="-122"/>
              <a:cs typeface="Arial" panose="020B0604020202020204" pitchFamily="34" charset="0"/>
            </a:endParaRPr>
          </a:p>
        </p:txBody>
      </p:sp>
      <p:cxnSp>
        <p:nvCxnSpPr>
          <p:cNvPr id="20" name="Straight Connector 19">
            <a:extLst>
              <a:ext uri="{FF2B5EF4-FFF2-40B4-BE49-F238E27FC236}">
                <a16:creationId xmlns:a16="http://schemas.microsoft.com/office/drawing/2014/main" id="{36937E7D-BD2D-1849-9619-6BD47B317DC3}"/>
              </a:ext>
            </a:extLst>
          </p:cNvPr>
          <p:cNvCxnSpPr/>
          <p:nvPr/>
        </p:nvCxnSpPr>
        <p:spPr>
          <a:xfrm>
            <a:off x="8532440" y="3632106"/>
            <a:ext cx="262899" cy="0"/>
          </a:xfrm>
          <a:prstGeom prst="line">
            <a:avLst/>
          </a:prstGeom>
          <a:ln w="31750">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E7534FC-36E8-CA4A-9152-184956CCCB19}"/>
              </a:ext>
            </a:extLst>
          </p:cNvPr>
          <p:cNvCxnSpPr/>
          <p:nvPr/>
        </p:nvCxnSpPr>
        <p:spPr>
          <a:xfrm>
            <a:off x="8515185" y="5229200"/>
            <a:ext cx="262899" cy="0"/>
          </a:xfrm>
          <a:prstGeom prst="line">
            <a:avLst/>
          </a:prstGeom>
          <a:ln w="31750">
            <a:prstDash val="solid"/>
            <a:headEnd type="none"/>
            <a:tailEnd type="non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406D3C0-CFFA-6F40-A301-3889DEA8DF76}"/>
              </a:ext>
            </a:extLst>
          </p:cNvPr>
          <p:cNvSpPr txBox="1"/>
          <p:nvPr/>
        </p:nvSpPr>
        <p:spPr>
          <a:xfrm>
            <a:off x="5980985" y="2247255"/>
            <a:ext cx="2866490" cy="461665"/>
          </a:xfrm>
          <a:prstGeom prst="rect">
            <a:avLst/>
          </a:prstGeom>
          <a:noFill/>
        </p:spPr>
        <p:txBody>
          <a:bodyPr wrap="none" rtlCol="0">
            <a:spAutoFit/>
          </a:bodyPr>
          <a:lstStyle/>
          <a:p>
            <a:r>
              <a:rPr lang="zh-CN" altLang="en-US" sz="2400" dirty="0">
                <a:latin typeface="Arial" panose="020B0604020202020204" pitchFamily="34" charset="0"/>
                <a:ea typeface="Microsoft YaHei" panose="020B0503020204020204" pitchFamily="34" charset="-122"/>
                <a:cs typeface="Arial" panose="020B0604020202020204" pitchFamily="34" charset="0"/>
              </a:rPr>
              <a:t>疾病 </a:t>
            </a:r>
            <a:r>
              <a:rPr lang="en-US" altLang="zh-CN" sz="2400" dirty="0">
                <a:latin typeface="Arial" panose="020B0604020202020204" pitchFamily="34" charset="0"/>
                <a:ea typeface="Microsoft YaHei" panose="020B0503020204020204" pitchFamily="34" charset="-122"/>
                <a:cs typeface="Arial" panose="020B0604020202020204" pitchFamily="34" charset="0"/>
              </a:rPr>
              <a:t>/</a:t>
            </a:r>
            <a:r>
              <a:rPr lang="zh-CN" altLang="en-US" sz="2400" dirty="0">
                <a:latin typeface="Arial" panose="020B0604020202020204" pitchFamily="34" charset="0"/>
                <a:ea typeface="Microsoft YaHei" panose="020B0503020204020204" pitchFamily="34" charset="-122"/>
                <a:cs typeface="Arial" panose="020B0604020202020204" pitchFamily="34" charset="0"/>
              </a:rPr>
              <a:t> 挖掘 </a:t>
            </a:r>
            <a:r>
              <a:rPr lang="en-US" altLang="zh-CN" sz="2400" dirty="0">
                <a:latin typeface="Arial" panose="020B0604020202020204" pitchFamily="34" charset="0"/>
                <a:ea typeface="Microsoft YaHei" panose="020B0503020204020204" pitchFamily="34" charset="-122"/>
                <a:cs typeface="Arial" panose="020B0604020202020204" pitchFamily="34" charset="0"/>
              </a:rPr>
              <a:t>/</a:t>
            </a:r>
            <a:r>
              <a:rPr lang="zh-CN" altLang="en-US" sz="2400" dirty="0">
                <a:latin typeface="Arial" panose="020B0604020202020204" pitchFamily="34" charset="0"/>
                <a:ea typeface="Microsoft YaHei" panose="020B0503020204020204" pitchFamily="34" charset="-122"/>
                <a:cs typeface="Arial" panose="020B0604020202020204" pitchFamily="34" charset="0"/>
              </a:rPr>
              <a:t> 知识库</a:t>
            </a:r>
            <a:endParaRPr lang="en-US" sz="2400" dirty="0">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530466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AFB97212-55BC-4112-BB9D-C4EDB5EC51F2}"/>
              </a:ext>
            </a:extLst>
          </p:cNvPr>
          <p:cNvSpPr txBox="1"/>
          <p:nvPr/>
        </p:nvSpPr>
        <p:spPr>
          <a:xfrm>
            <a:off x="3322211" y="5741765"/>
            <a:ext cx="3365024" cy="369332"/>
          </a:xfrm>
          <a:prstGeom prst="rect">
            <a:avLst/>
          </a:prstGeom>
          <a:noFill/>
        </p:spPr>
        <p:txBody>
          <a:bodyPr wrap="none" rtlCol="0">
            <a:spAutoFit/>
          </a:bodyPr>
          <a:lstStyle/>
          <a:p>
            <a:r>
              <a:rPr lang="en-US" altLang="zh-CN" b="1" dirty="0">
                <a:latin typeface="Arial" panose="020B0604020202020204" pitchFamily="34" charset="0"/>
                <a:ea typeface="微软雅黑" panose="020B0503020204020204" pitchFamily="34" charset="-122"/>
                <a:cs typeface="Arial" panose="020B0604020202020204" pitchFamily="34" charset="0"/>
              </a:rPr>
              <a:t>《Cookbook for R》 </a:t>
            </a:r>
            <a:r>
              <a:rPr lang="zh-CN" altLang="en-US" b="1" dirty="0">
                <a:latin typeface="Arial" panose="020B0604020202020204" pitchFamily="34" charset="0"/>
                <a:ea typeface="微软雅黑" panose="020B0503020204020204" pitchFamily="34" charset="-122"/>
                <a:cs typeface="Arial" panose="020B0604020202020204" pitchFamily="34" charset="0"/>
              </a:rPr>
              <a:t>书籍翻译</a:t>
            </a:r>
          </a:p>
        </p:txBody>
      </p:sp>
      <p:sp>
        <p:nvSpPr>
          <p:cNvPr id="14" name="Rectangle 8">
            <a:extLst>
              <a:ext uri="{FF2B5EF4-FFF2-40B4-BE49-F238E27FC236}">
                <a16:creationId xmlns:a16="http://schemas.microsoft.com/office/drawing/2014/main" id="{10908C00-0DCE-4B1A-A813-54987A8B4CB9}"/>
              </a:ext>
            </a:extLst>
          </p:cNvPr>
          <p:cNvSpPr/>
          <p:nvPr/>
        </p:nvSpPr>
        <p:spPr>
          <a:xfrm>
            <a:off x="341530" y="1011338"/>
            <a:ext cx="2031325" cy="458908"/>
          </a:xfrm>
          <a:prstGeom prst="rect">
            <a:avLst/>
          </a:prstGeom>
        </p:spPr>
        <p:txBody>
          <a:bodyPr wrap="non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rPr>
              <a:t>实践项目实例之一</a:t>
            </a:r>
          </a:p>
        </p:txBody>
      </p:sp>
      <p:grpSp>
        <p:nvGrpSpPr>
          <p:cNvPr id="16" name="Group 15">
            <a:extLst>
              <a:ext uri="{FF2B5EF4-FFF2-40B4-BE49-F238E27FC236}">
                <a16:creationId xmlns:a16="http://schemas.microsoft.com/office/drawing/2014/main" id="{A2B25AFA-C4F9-924B-B2EC-BC7F412ED603}"/>
              </a:ext>
            </a:extLst>
          </p:cNvPr>
          <p:cNvGrpSpPr/>
          <p:nvPr/>
        </p:nvGrpSpPr>
        <p:grpSpPr>
          <a:xfrm>
            <a:off x="116505" y="1629493"/>
            <a:ext cx="9091009" cy="3464692"/>
            <a:chOff x="116505" y="1629439"/>
            <a:chExt cx="8384296" cy="3195355"/>
          </a:xfrm>
        </p:grpSpPr>
        <p:pic>
          <p:nvPicPr>
            <p:cNvPr id="2" name="图片 1">
              <a:extLst>
                <a:ext uri="{FF2B5EF4-FFF2-40B4-BE49-F238E27FC236}">
                  <a16:creationId xmlns:a16="http://schemas.microsoft.com/office/drawing/2014/main" id="{FC0E90E9-043F-48C1-9007-82D8E451D621}"/>
                </a:ext>
              </a:extLst>
            </p:cNvPr>
            <p:cNvPicPr>
              <a:picLocks noChangeAspect="1"/>
            </p:cNvPicPr>
            <p:nvPr/>
          </p:nvPicPr>
          <p:blipFill>
            <a:blip r:embed="rId2"/>
            <a:stretch>
              <a:fillRect/>
            </a:stretch>
          </p:blipFill>
          <p:spPr>
            <a:xfrm>
              <a:off x="116505" y="1649649"/>
              <a:ext cx="5866403" cy="3174506"/>
            </a:xfrm>
            <a:prstGeom prst="rect">
              <a:avLst/>
            </a:prstGeom>
          </p:spPr>
        </p:pic>
        <p:pic>
          <p:nvPicPr>
            <p:cNvPr id="10" name="Picture 9">
              <a:extLst>
                <a:ext uri="{FF2B5EF4-FFF2-40B4-BE49-F238E27FC236}">
                  <a16:creationId xmlns:a16="http://schemas.microsoft.com/office/drawing/2014/main" id="{7903FE05-1101-024B-AF3E-9440D12E3AF8}"/>
                </a:ext>
              </a:extLst>
            </p:cNvPr>
            <p:cNvPicPr>
              <a:picLocks noChangeAspect="1"/>
            </p:cNvPicPr>
            <p:nvPr/>
          </p:nvPicPr>
          <p:blipFill>
            <a:blip r:embed="rId3"/>
            <a:stretch>
              <a:fillRect/>
            </a:stretch>
          </p:blipFill>
          <p:spPr>
            <a:xfrm>
              <a:off x="6058491" y="1629439"/>
              <a:ext cx="2442310" cy="3195355"/>
            </a:xfrm>
            <a:prstGeom prst="rect">
              <a:avLst/>
            </a:prstGeom>
          </p:spPr>
        </p:pic>
      </p:grpSp>
      <p:pic>
        <p:nvPicPr>
          <p:cNvPr id="12" name="Picture 11">
            <a:extLst>
              <a:ext uri="{FF2B5EF4-FFF2-40B4-BE49-F238E27FC236}">
                <a16:creationId xmlns:a16="http://schemas.microsoft.com/office/drawing/2014/main" id="{BEBA007C-CEE7-B543-89EE-0339765264E2}"/>
              </a:ext>
            </a:extLst>
          </p:cNvPr>
          <p:cNvPicPr>
            <a:picLocks noChangeAspect="1"/>
          </p:cNvPicPr>
          <p:nvPr/>
        </p:nvPicPr>
        <p:blipFill>
          <a:blip r:embed="rId4"/>
          <a:stretch>
            <a:fillRect/>
          </a:stretch>
        </p:blipFill>
        <p:spPr>
          <a:xfrm>
            <a:off x="1728917" y="5183503"/>
            <a:ext cx="1485857" cy="1485857"/>
          </a:xfrm>
          <a:prstGeom prst="rect">
            <a:avLst/>
          </a:prstGeom>
        </p:spPr>
      </p:pic>
    </p:spTree>
    <p:extLst>
      <p:ext uri="{BB962C8B-B14F-4D97-AF65-F5344CB8AC3E}">
        <p14:creationId xmlns:p14="http://schemas.microsoft.com/office/powerpoint/2010/main" val="3557701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5" name="Picture 14">
            <a:extLst>
              <a:ext uri="{FF2B5EF4-FFF2-40B4-BE49-F238E27FC236}">
                <a16:creationId xmlns:a16="http://schemas.microsoft.com/office/drawing/2014/main" id="{83476292-BDD2-E848-A09D-386811CEBAC1}"/>
              </a:ext>
            </a:extLst>
          </p:cNvPr>
          <p:cNvPicPr>
            <a:picLocks noChangeAspect="1"/>
          </p:cNvPicPr>
          <p:nvPr/>
        </p:nvPicPr>
        <p:blipFill rotWithShape="1">
          <a:blip r:embed="rId2"/>
          <a:srcRect r="3029" b="8726"/>
          <a:stretch/>
        </p:blipFill>
        <p:spPr>
          <a:xfrm>
            <a:off x="295089" y="1572864"/>
            <a:ext cx="8642396" cy="5084218"/>
          </a:xfrm>
          <a:prstGeom prst="rect">
            <a:avLst/>
          </a:prstGeom>
        </p:spPr>
      </p:pic>
      <p:sp>
        <p:nvSpPr>
          <p:cNvPr id="14" name="Rectangle 8">
            <a:extLst>
              <a:ext uri="{FF2B5EF4-FFF2-40B4-BE49-F238E27FC236}">
                <a16:creationId xmlns:a16="http://schemas.microsoft.com/office/drawing/2014/main" id="{10908C00-0DCE-4B1A-A813-54987A8B4CB9}"/>
              </a:ext>
            </a:extLst>
          </p:cNvPr>
          <p:cNvSpPr/>
          <p:nvPr/>
        </p:nvSpPr>
        <p:spPr>
          <a:xfrm>
            <a:off x="341530" y="1011338"/>
            <a:ext cx="2031325" cy="458908"/>
          </a:xfrm>
          <a:prstGeom prst="rect">
            <a:avLst/>
          </a:prstGeom>
        </p:spPr>
        <p:txBody>
          <a:bodyPr wrap="non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rPr>
              <a:t>实践项目实例之一</a:t>
            </a:r>
          </a:p>
        </p:txBody>
      </p:sp>
      <p:pic>
        <p:nvPicPr>
          <p:cNvPr id="3" name="Picture 2">
            <a:extLst>
              <a:ext uri="{FF2B5EF4-FFF2-40B4-BE49-F238E27FC236}">
                <a16:creationId xmlns:a16="http://schemas.microsoft.com/office/drawing/2014/main" id="{6E08C024-CE7B-0548-A568-E78251209738}"/>
              </a:ext>
            </a:extLst>
          </p:cNvPr>
          <p:cNvPicPr>
            <a:picLocks noChangeAspect="1"/>
          </p:cNvPicPr>
          <p:nvPr/>
        </p:nvPicPr>
        <p:blipFill>
          <a:blip r:embed="rId3"/>
          <a:stretch>
            <a:fillRect/>
          </a:stretch>
        </p:blipFill>
        <p:spPr>
          <a:xfrm>
            <a:off x="7048608" y="1898830"/>
            <a:ext cx="1933882" cy="1933882"/>
          </a:xfrm>
          <a:prstGeom prst="rect">
            <a:avLst/>
          </a:prstGeom>
        </p:spPr>
      </p:pic>
    </p:spTree>
    <p:extLst>
      <p:ext uri="{BB962C8B-B14F-4D97-AF65-F5344CB8AC3E}">
        <p14:creationId xmlns:p14="http://schemas.microsoft.com/office/powerpoint/2010/main" val="3808893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2031325" cy="458908"/>
          </a:xfrm>
          <a:prstGeom prst="rect">
            <a:avLst/>
          </a:prstGeom>
        </p:spPr>
        <p:txBody>
          <a:bodyPr wrap="non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rPr>
              <a:t>实践项目实例之二</a:t>
            </a:r>
          </a:p>
        </p:txBody>
      </p:sp>
      <p:sp>
        <p:nvSpPr>
          <p:cNvPr id="19" name="矩形 18">
            <a:extLst>
              <a:ext uri="{FF2B5EF4-FFF2-40B4-BE49-F238E27FC236}">
                <a16:creationId xmlns:a16="http://schemas.microsoft.com/office/drawing/2014/main" id="{E0E77982-9866-43E6-A6AA-514E48AB88AF}"/>
              </a:ext>
            </a:extLst>
          </p:cNvPr>
          <p:cNvSpPr/>
          <p:nvPr/>
        </p:nvSpPr>
        <p:spPr>
          <a:xfrm>
            <a:off x="3829417" y="6300462"/>
            <a:ext cx="1485165" cy="458908"/>
          </a:xfrm>
          <a:prstGeom prst="rect">
            <a:avLst/>
          </a:prstGeom>
        </p:spPr>
        <p:txBody>
          <a:bodyPr wrap="square">
            <a:spAutoFit/>
          </a:bodyPr>
          <a:lstStyle/>
          <a:p>
            <a:pPr>
              <a:lnSpc>
                <a:spcPct val="150000"/>
              </a:lnSpc>
            </a:pPr>
            <a:r>
              <a:rPr lang="en-US" altLang="zh-CN" b="1" dirty="0" err="1">
                <a:solidFill>
                  <a:srgbClr val="1A1A1A"/>
                </a:solidFill>
                <a:latin typeface="微软雅黑" panose="020B0503020204020204" pitchFamily="34" charset="-122"/>
                <a:ea typeface="微软雅黑" panose="020B0503020204020204" pitchFamily="34" charset="-122"/>
                <a:cs typeface="Arial" panose="020B0604020202020204" pitchFamily="34" charset="0"/>
              </a:rPr>
              <a:t>MedStudio</a:t>
            </a:r>
            <a:endPar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a:extLst>
              <a:ext uri="{FF2B5EF4-FFF2-40B4-BE49-F238E27FC236}">
                <a16:creationId xmlns:a16="http://schemas.microsoft.com/office/drawing/2014/main" id="{FF9A028F-05E5-4078-B819-1A18DA3EFFCC}"/>
              </a:ext>
            </a:extLst>
          </p:cNvPr>
          <p:cNvPicPr>
            <a:picLocks noChangeAspect="1"/>
          </p:cNvPicPr>
          <p:nvPr/>
        </p:nvPicPr>
        <p:blipFill rotWithShape="1">
          <a:blip r:embed="rId2"/>
          <a:srcRect t="2245"/>
          <a:stretch/>
        </p:blipFill>
        <p:spPr>
          <a:xfrm>
            <a:off x="161510" y="1808820"/>
            <a:ext cx="8846955" cy="4376417"/>
          </a:xfrm>
          <a:prstGeom prst="rect">
            <a:avLst/>
          </a:prstGeom>
        </p:spPr>
      </p:pic>
    </p:spTree>
    <p:extLst>
      <p:ext uri="{BB962C8B-B14F-4D97-AF65-F5344CB8AC3E}">
        <p14:creationId xmlns:p14="http://schemas.microsoft.com/office/powerpoint/2010/main" val="299221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2031325" cy="458908"/>
          </a:xfrm>
          <a:prstGeom prst="rect">
            <a:avLst/>
          </a:prstGeom>
        </p:spPr>
        <p:txBody>
          <a:bodyPr wrap="non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rPr>
              <a:t>实践项目实例之二</a:t>
            </a:r>
          </a:p>
        </p:txBody>
      </p:sp>
      <p:pic>
        <p:nvPicPr>
          <p:cNvPr id="7" name="图片 6">
            <a:extLst>
              <a:ext uri="{FF2B5EF4-FFF2-40B4-BE49-F238E27FC236}">
                <a16:creationId xmlns:a16="http://schemas.microsoft.com/office/drawing/2014/main" id="{79D6AE5F-8D68-4642-9321-085B6FE755CE}"/>
              </a:ext>
            </a:extLst>
          </p:cNvPr>
          <p:cNvPicPr>
            <a:picLocks noChangeAspect="1"/>
          </p:cNvPicPr>
          <p:nvPr/>
        </p:nvPicPr>
        <p:blipFill>
          <a:blip r:embed="rId2"/>
          <a:stretch>
            <a:fillRect/>
          </a:stretch>
        </p:blipFill>
        <p:spPr>
          <a:xfrm>
            <a:off x="116505" y="1622427"/>
            <a:ext cx="4455495" cy="2271838"/>
          </a:xfrm>
          <a:prstGeom prst="rect">
            <a:avLst/>
          </a:prstGeom>
        </p:spPr>
      </p:pic>
      <p:pic>
        <p:nvPicPr>
          <p:cNvPr id="12" name="图片 11">
            <a:extLst>
              <a:ext uri="{FF2B5EF4-FFF2-40B4-BE49-F238E27FC236}">
                <a16:creationId xmlns:a16="http://schemas.microsoft.com/office/drawing/2014/main" id="{73D9A405-B644-466F-AE16-BB6243EBA371}"/>
              </a:ext>
            </a:extLst>
          </p:cNvPr>
          <p:cNvPicPr>
            <a:picLocks noChangeAspect="1"/>
          </p:cNvPicPr>
          <p:nvPr/>
        </p:nvPicPr>
        <p:blipFill>
          <a:blip r:embed="rId3"/>
          <a:stretch>
            <a:fillRect/>
          </a:stretch>
        </p:blipFill>
        <p:spPr>
          <a:xfrm>
            <a:off x="4592653" y="1614003"/>
            <a:ext cx="4488536" cy="2288686"/>
          </a:xfrm>
          <a:prstGeom prst="rect">
            <a:avLst/>
          </a:prstGeom>
        </p:spPr>
      </p:pic>
      <p:pic>
        <p:nvPicPr>
          <p:cNvPr id="9" name="图片 8">
            <a:extLst>
              <a:ext uri="{FF2B5EF4-FFF2-40B4-BE49-F238E27FC236}">
                <a16:creationId xmlns:a16="http://schemas.microsoft.com/office/drawing/2014/main" id="{E9B1ADB3-0744-471B-A969-6B733CEAA542}"/>
              </a:ext>
            </a:extLst>
          </p:cNvPr>
          <p:cNvPicPr>
            <a:picLocks noChangeAspect="1"/>
          </p:cNvPicPr>
          <p:nvPr/>
        </p:nvPicPr>
        <p:blipFill>
          <a:blip r:embed="rId4"/>
          <a:stretch>
            <a:fillRect/>
          </a:stretch>
        </p:blipFill>
        <p:spPr>
          <a:xfrm>
            <a:off x="116505" y="4009497"/>
            <a:ext cx="4455494" cy="2271838"/>
          </a:xfrm>
          <a:prstGeom prst="rect">
            <a:avLst/>
          </a:prstGeom>
        </p:spPr>
      </p:pic>
      <p:pic>
        <p:nvPicPr>
          <p:cNvPr id="13" name="图片 12">
            <a:extLst>
              <a:ext uri="{FF2B5EF4-FFF2-40B4-BE49-F238E27FC236}">
                <a16:creationId xmlns:a16="http://schemas.microsoft.com/office/drawing/2014/main" id="{ECBD0BDA-E5F1-45E5-92CB-F1EFA649D1A4}"/>
              </a:ext>
            </a:extLst>
          </p:cNvPr>
          <p:cNvPicPr>
            <a:picLocks noChangeAspect="1"/>
          </p:cNvPicPr>
          <p:nvPr/>
        </p:nvPicPr>
        <p:blipFill>
          <a:blip r:embed="rId5"/>
          <a:stretch>
            <a:fillRect/>
          </a:stretch>
        </p:blipFill>
        <p:spPr>
          <a:xfrm>
            <a:off x="5086349" y="4022076"/>
            <a:ext cx="3501143" cy="2262662"/>
          </a:xfrm>
          <a:prstGeom prst="rect">
            <a:avLst/>
          </a:prstGeom>
        </p:spPr>
      </p:pic>
      <p:sp>
        <p:nvSpPr>
          <p:cNvPr id="14" name="矩形 18">
            <a:extLst>
              <a:ext uri="{FF2B5EF4-FFF2-40B4-BE49-F238E27FC236}">
                <a16:creationId xmlns:a16="http://schemas.microsoft.com/office/drawing/2014/main" id="{224708C8-18B2-9A4A-9A2D-17495EB5F986}"/>
              </a:ext>
            </a:extLst>
          </p:cNvPr>
          <p:cNvSpPr/>
          <p:nvPr/>
        </p:nvSpPr>
        <p:spPr>
          <a:xfrm>
            <a:off x="3829417" y="6300462"/>
            <a:ext cx="1485165" cy="458908"/>
          </a:xfrm>
          <a:prstGeom prst="rect">
            <a:avLst/>
          </a:prstGeom>
        </p:spPr>
        <p:txBody>
          <a:bodyPr wrap="square">
            <a:spAutoFit/>
          </a:bodyPr>
          <a:lstStyle/>
          <a:p>
            <a:pPr>
              <a:lnSpc>
                <a:spcPct val="150000"/>
              </a:lnSpc>
            </a:pPr>
            <a:r>
              <a:rPr lang="en-US" altLang="zh-CN" b="1" dirty="0" err="1">
                <a:solidFill>
                  <a:srgbClr val="1A1A1A"/>
                </a:solidFill>
                <a:latin typeface="微软雅黑" panose="020B0503020204020204" pitchFamily="34" charset="-122"/>
                <a:ea typeface="微软雅黑" panose="020B0503020204020204" pitchFamily="34" charset="-122"/>
                <a:cs typeface="Arial" panose="020B0604020202020204" pitchFamily="34" charset="0"/>
              </a:rPr>
              <a:t>MedStudio</a:t>
            </a:r>
            <a:endPar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764794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主讲人自我介绍</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4" name="组合 13">
            <a:extLst>
              <a:ext uri="{FF2B5EF4-FFF2-40B4-BE49-F238E27FC236}">
                <a16:creationId xmlns:a16="http://schemas.microsoft.com/office/drawing/2014/main" id="{F45BB8C9-6621-41F4-B5D0-8F7F648495B5}"/>
              </a:ext>
            </a:extLst>
          </p:cNvPr>
          <p:cNvGrpSpPr/>
          <p:nvPr/>
        </p:nvGrpSpPr>
        <p:grpSpPr>
          <a:xfrm>
            <a:off x="161510" y="1808820"/>
            <a:ext cx="8875664" cy="2655295"/>
            <a:chOff x="186457" y="1853825"/>
            <a:chExt cx="8579470" cy="2566684"/>
          </a:xfrm>
        </p:grpSpPr>
        <p:pic>
          <p:nvPicPr>
            <p:cNvPr id="10" name="图片 9">
              <a:extLst>
                <a:ext uri="{FF2B5EF4-FFF2-40B4-BE49-F238E27FC236}">
                  <a16:creationId xmlns:a16="http://schemas.microsoft.com/office/drawing/2014/main" id="{BDE06EBE-CFCB-428D-83FA-C41A49B65DCE}"/>
                </a:ext>
              </a:extLst>
            </p:cNvPr>
            <p:cNvPicPr>
              <a:picLocks noChangeAspect="1"/>
            </p:cNvPicPr>
            <p:nvPr/>
          </p:nvPicPr>
          <p:blipFill>
            <a:blip r:embed="rId2"/>
            <a:stretch>
              <a:fillRect/>
            </a:stretch>
          </p:blipFill>
          <p:spPr>
            <a:xfrm>
              <a:off x="186457" y="1853825"/>
              <a:ext cx="4193927" cy="2565285"/>
            </a:xfrm>
            <a:prstGeom prst="rect">
              <a:avLst/>
            </a:prstGeom>
          </p:spPr>
        </p:pic>
        <p:pic>
          <p:nvPicPr>
            <p:cNvPr id="13" name="图片 12">
              <a:extLst>
                <a:ext uri="{FF2B5EF4-FFF2-40B4-BE49-F238E27FC236}">
                  <a16:creationId xmlns:a16="http://schemas.microsoft.com/office/drawing/2014/main" id="{C857CEFC-A8E5-48F4-9E20-B185F53DA7BE}"/>
                </a:ext>
              </a:extLst>
            </p:cNvPr>
            <p:cNvPicPr>
              <a:picLocks noChangeAspect="1"/>
            </p:cNvPicPr>
            <p:nvPr/>
          </p:nvPicPr>
          <p:blipFill>
            <a:blip r:embed="rId3"/>
            <a:stretch>
              <a:fillRect/>
            </a:stretch>
          </p:blipFill>
          <p:spPr>
            <a:xfrm>
              <a:off x="4572000" y="1853825"/>
              <a:ext cx="4193927" cy="2566684"/>
            </a:xfrm>
            <a:prstGeom prst="rect">
              <a:avLst/>
            </a:prstGeom>
          </p:spPr>
        </p:pic>
      </p:grpSp>
      <p:sp>
        <p:nvSpPr>
          <p:cNvPr id="11" name="Rectangle 10">
            <a:extLst>
              <a:ext uri="{FF2B5EF4-FFF2-40B4-BE49-F238E27FC236}">
                <a16:creationId xmlns:a16="http://schemas.microsoft.com/office/drawing/2014/main" id="{91528BD2-DDA1-064D-80D4-BF85549B2712}"/>
              </a:ext>
            </a:extLst>
          </p:cNvPr>
          <p:cNvSpPr/>
          <p:nvPr/>
        </p:nvSpPr>
        <p:spPr>
          <a:xfrm>
            <a:off x="3017728" y="4875289"/>
            <a:ext cx="3108543" cy="369332"/>
          </a:xfrm>
          <a:prstGeom prst="rect">
            <a:avLst/>
          </a:prstGeom>
        </p:spPr>
        <p:txBody>
          <a:bodyPr wrap="none">
            <a:spAutoFit/>
          </a:bodyPr>
          <a:lstStyle/>
          <a:p>
            <a:r>
              <a:rPr lang="en-US" altLang="zh-CN" dirty="0" err="1">
                <a:latin typeface="Arial" panose="020B0604020202020204" pitchFamily="34" charset="0"/>
                <a:ea typeface="微软雅黑" panose="020B0503020204020204" pitchFamily="34" charset="-122"/>
                <a:cs typeface="Arial" panose="020B0604020202020204" pitchFamily="34" charset="0"/>
              </a:rPr>
              <a:t>Jianfeng</a:t>
            </a:r>
            <a:r>
              <a:rPr lang="en-US" altLang="zh-CN" dirty="0">
                <a:latin typeface="Arial" panose="020B0604020202020204" pitchFamily="34" charset="0"/>
                <a:ea typeface="微软雅黑" panose="020B0503020204020204" pitchFamily="34" charset="-122"/>
                <a:cs typeface="Arial" panose="020B0604020202020204" pitchFamily="34" charset="0"/>
              </a:rPr>
              <a:t>,</a:t>
            </a:r>
            <a:r>
              <a:rPr lang="zh-CN" altLang="en-US" dirty="0">
                <a:latin typeface="Arial" panose="020B0604020202020204" pitchFamily="34" charset="0"/>
                <a:ea typeface="微软雅黑" panose="020B0503020204020204" pitchFamily="34" charset="-122"/>
                <a:cs typeface="Arial" panose="020B0604020202020204" pitchFamily="34" charset="0"/>
              </a:rPr>
              <a:t> </a:t>
            </a:r>
            <a:r>
              <a:rPr lang="en-US" altLang="zh-CN" dirty="0">
                <a:latin typeface="Arial" panose="020B0604020202020204" pitchFamily="34" charset="0"/>
                <a:ea typeface="微软雅黑" panose="020B0503020204020204" pitchFamily="34" charset="-122"/>
                <a:cs typeface="Arial" panose="020B0604020202020204" pitchFamily="34" charset="0"/>
              </a:rPr>
              <a:t>Doctoral candidate</a:t>
            </a:r>
            <a:endParaRPr lang="en-US" dirty="0"/>
          </a:p>
        </p:txBody>
      </p:sp>
      <p:sp>
        <p:nvSpPr>
          <p:cNvPr id="15" name="Rectangle 14">
            <a:extLst>
              <a:ext uri="{FF2B5EF4-FFF2-40B4-BE49-F238E27FC236}">
                <a16:creationId xmlns:a16="http://schemas.microsoft.com/office/drawing/2014/main" id="{B8D5CABB-3107-F449-BF1F-9BDDD1958BE4}"/>
              </a:ext>
            </a:extLst>
          </p:cNvPr>
          <p:cNvSpPr/>
          <p:nvPr/>
        </p:nvSpPr>
        <p:spPr>
          <a:xfrm>
            <a:off x="28799" y="5373607"/>
            <a:ext cx="9116598" cy="932948"/>
          </a:xfrm>
          <a:prstGeom prst="rect">
            <a:avLst/>
          </a:prstGeom>
        </p:spPr>
        <p:txBody>
          <a:bodyPr wrap="none">
            <a:spAutoFit/>
          </a:bodyPr>
          <a:lstStyle/>
          <a:p>
            <a:pPr marL="285750" indent="-285750">
              <a:lnSpc>
                <a:spcPct val="150000"/>
              </a:lnSpc>
              <a:buFont typeface="Arial" panose="020B0604020202020204" pitchFamily="34" charset="0"/>
              <a:buChar char="•"/>
            </a:pPr>
            <a:r>
              <a:rPr lang="en-US" altLang="zh-CN" sz="1900" dirty="0">
                <a:latin typeface="Arial" panose="020B0604020202020204" pitchFamily="34" charset="0"/>
                <a:ea typeface="微软雅黑" panose="020B0503020204020204" pitchFamily="34" charset="-122"/>
                <a:cs typeface="Arial" panose="020B0604020202020204" pitchFamily="34" charset="0"/>
              </a:rPr>
              <a:t>High-throughput sequencing</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(HTS)</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data</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analysis</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(e.g.</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leukemia</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and</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lymphoma)</a:t>
            </a:r>
          </a:p>
          <a:p>
            <a:pPr marL="285750" indent="-285750">
              <a:lnSpc>
                <a:spcPct val="150000"/>
              </a:lnSpc>
              <a:buFont typeface="Arial" panose="020B0604020202020204" pitchFamily="34" charset="0"/>
              <a:buChar char="•"/>
            </a:pPr>
            <a:r>
              <a:rPr lang="en-US" altLang="zh-CN" sz="1900" dirty="0">
                <a:latin typeface="Arial" panose="020B0604020202020204" pitchFamily="34" charset="0"/>
                <a:ea typeface="微软雅黑" panose="020B0503020204020204" pitchFamily="34" charset="-122"/>
                <a:cs typeface="Arial" panose="020B0604020202020204" pitchFamily="34" charset="0"/>
              </a:rPr>
              <a:t>Development</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of</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web-based</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tool</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and</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knowledge base</a:t>
            </a:r>
            <a:r>
              <a:rPr lang="zh-CN" altLang="en-US" sz="1900" dirty="0">
                <a:latin typeface="Arial" panose="020B0604020202020204" pitchFamily="34" charset="0"/>
                <a:ea typeface="微软雅黑" panose="020B0503020204020204" pitchFamily="34" charset="-122"/>
                <a:cs typeface="Arial" panose="020B0604020202020204" pitchFamily="34" charset="0"/>
              </a:rPr>
              <a:t> </a:t>
            </a:r>
            <a:r>
              <a:rPr lang="en-US" altLang="zh-CN" sz="1900" dirty="0">
                <a:latin typeface="Arial" panose="020B0604020202020204" pitchFamily="34" charset="0"/>
                <a:ea typeface="微软雅黑" panose="020B0503020204020204" pitchFamily="34" charset="-122"/>
                <a:cs typeface="Arial" panose="020B0604020202020204" pitchFamily="34" charset="0"/>
              </a:rPr>
              <a:t>(KB)</a:t>
            </a:r>
            <a:endParaRPr lang="en-US" sz="1900" dirty="0"/>
          </a:p>
        </p:txBody>
      </p:sp>
    </p:spTree>
    <p:extLst>
      <p:ext uri="{BB962C8B-B14F-4D97-AF65-F5344CB8AC3E}">
        <p14:creationId xmlns:p14="http://schemas.microsoft.com/office/powerpoint/2010/main" val="8095109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2031325" cy="458908"/>
          </a:xfrm>
          <a:prstGeom prst="rect">
            <a:avLst/>
          </a:prstGeom>
        </p:spPr>
        <p:txBody>
          <a:bodyPr wrap="non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rPr>
              <a:t>实践项目实例之二</a:t>
            </a:r>
          </a:p>
        </p:txBody>
      </p:sp>
      <p:grpSp>
        <p:nvGrpSpPr>
          <p:cNvPr id="2" name="Group 1">
            <a:extLst>
              <a:ext uri="{FF2B5EF4-FFF2-40B4-BE49-F238E27FC236}">
                <a16:creationId xmlns:a16="http://schemas.microsoft.com/office/drawing/2014/main" id="{BDFE9BC5-3F01-4E44-8A40-DC5F515B5F3E}"/>
              </a:ext>
            </a:extLst>
          </p:cNvPr>
          <p:cNvGrpSpPr/>
          <p:nvPr/>
        </p:nvGrpSpPr>
        <p:grpSpPr>
          <a:xfrm>
            <a:off x="208862" y="1415502"/>
            <a:ext cx="8638613" cy="5028833"/>
            <a:chOff x="440795" y="1492416"/>
            <a:chExt cx="7940600" cy="4945007"/>
          </a:xfrm>
        </p:grpSpPr>
        <p:pic>
          <p:nvPicPr>
            <p:cNvPr id="4" name="图片 3">
              <a:extLst>
                <a:ext uri="{FF2B5EF4-FFF2-40B4-BE49-F238E27FC236}">
                  <a16:creationId xmlns:a16="http://schemas.microsoft.com/office/drawing/2014/main" id="{D7945988-3EFD-496C-8263-747C502DDD14}"/>
                </a:ext>
              </a:extLst>
            </p:cNvPr>
            <p:cNvPicPr>
              <a:picLocks noChangeAspect="1"/>
            </p:cNvPicPr>
            <p:nvPr/>
          </p:nvPicPr>
          <p:blipFill>
            <a:blip r:embed="rId2"/>
            <a:stretch>
              <a:fillRect/>
            </a:stretch>
          </p:blipFill>
          <p:spPr>
            <a:xfrm>
              <a:off x="476545" y="1528742"/>
              <a:ext cx="3929741" cy="2527812"/>
            </a:xfrm>
            <a:prstGeom prst="rect">
              <a:avLst/>
            </a:prstGeom>
          </p:spPr>
        </p:pic>
        <p:pic>
          <p:nvPicPr>
            <p:cNvPr id="8" name="图片 7">
              <a:extLst>
                <a:ext uri="{FF2B5EF4-FFF2-40B4-BE49-F238E27FC236}">
                  <a16:creationId xmlns:a16="http://schemas.microsoft.com/office/drawing/2014/main" id="{8A8A99B5-A31C-485A-931B-A87A08DE68B9}"/>
                </a:ext>
              </a:extLst>
            </p:cNvPr>
            <p:cNvPicPr>
              <a:picLocks noChangeAspect="1"/>
            </p:cNvPicPr>
            <p:nvPr/>
          </p:nvPicPr>
          <p:blipFill>
            <a:blip r:embed="rId3"/>
            <a:stretch>
              <a:fillRect/>
            </a:stretch>
          </p:blipFill>
          <p:spPr>
            <a:xfrm>
              <a:off x="4457810" y="1492416"/>
              <a:ext cx="3923584" cy="2505272"/>
            </a:xfrm>
            <a:prstGeom prst="rect">
              <a:avLst/>
            </a:prstGeom>
          </p:spPr>
        </p:pic>
        <p:pic>
          <p:nvPicPr>
            <p:cNvPr id="9" name="图片 8">
              <a:extLst>
                <a:ext uri="{FF2B5EF4-FFF2-40B4-BE49-F238E27FC236}">
                  <a16:creationId xmlns:a16="http://schemas.microsoft.com/office/drawing/2014/main" id="{DF38614F-B692-40FC-A9AB-E701D35BC62B}"/>
                </a:ext>
              </a:extLst>
            </p:cNvPr>
            <p:cNvPicPr>
              <a:picLocks noChangeAspect="1"/>
            </p:cNvPicPr>
            <p:nvPr/>
          </p:nvPicPr>
          <p:blipFill>
            <a:blip r:embed="rId4"/>
            <a:stretch>
              <a:fillRect/>
            </a:stretch>
          </p:blipFill>
          <p:spPr>
            <a:xfrm>
              <a:off x="440795" y="3928833"/>
              <a:ext cx="3965491" cy="2508590"/>
            </a:xfrm>
            <a:prstGeom prst="rect">
              <a:avLst/>
            </a:prstGeom>
          </p:spPr>
        </p:pic>
        <p:pic>
          <p:nvPicPr>
            <p:cNvPr id="11" name="图片 10">
              <a:extLst>
                <a:ext uri="{FF2B5EF4-FFF2-40B4-BE49-F238E27FC236}">
                  <a16:creationId xmlns:a16="http://schemas.microsoft.com/office/drawing/2014/main" id="{9637D81A-A239-481C-842D-21628B78B4DA}"/>
                </a:ext>
              </a:extLst>
            </p:cNvPr>
            <p:cNvPicPr>
              <a:picLocks noChangeAspect="1"/>
            </p:cNvPicPr>
            <p:nvPr/>
          </p:nvPicPr>
          <p:blipFill>
            <a:blip r:embed="rId5"/>
            <a:stretch>
              <a:fillRect/>
            </a:stretch>
          </p:blipFill>
          <p:spPr>
            <a:xfrm>
              <a:off x="4457810" y="4003476"/>
              <a:ext cx="3923585" cy="2375504"/>
            </a:xfrm>
            <a:prstGeom prst="rect">
              <a:avLst/>
            </a:prstGeom>
          </p:spPr>
        </p:pic>
      </p:grpSp>
      <p:sp>
        <p:nvSpPr>
          <p:cNvPr id="13" name="矩形 18">
            <a:extLst>
              <a:ext uri="{FF2B5EF4-FFF2-40B4-BE49-F238E27FC236}">
                <a16:creationId xmlns:a16="http://schemas.microsoft.com/office/drawing/2014/main" id="{70CD4FE2-B470-654A-9057-02514D8DC9F5}"/>
              </a:ext>
            </a:extLst>
          </p:cNvPr>
          <p:cNvSpPr/>
          <p:nvPr/>
        </p:nvSpPr>
        <p:spPr>
          <a:xfrm>
            <a:off x="3829417" y="6300462"/>
            <a:ext cx="1485165" cy="458908"/>
          </a:xfrm>
          <a:prstGeom prst="rect">
            <a:avLst/>
          </a:prstGeom>
        </p:spPr>
        <p:txBody>
          <a:bodyPr wrap="square">
            <a:spAutoFit/>
          </a:bodyPr>
          <a:lstStyle/>
          <a:p>
            <a:pPr>
              <a:lnSpc>
                <a:spcPct val="150000"/>
              </a:lnSpc>
            </a:pPr>
            <a:r>
              <a:rPr lang="en-US" altLang="zh-CN" b="1" dirty="0" err="1">
                <a:solidFill>
                  <a:srgbClr val="1A1A1A"/>
                </a:solidFill>
                <a:latin typeface="微软雅黑" panose="020B0503020204020204" pitchFamily="34" charset="-122"/>
                <a:ea typeface="微软雅黑" panose="020B0503020204020204" pitchFamily="34" charset="-122"/>
                <a:cs typeface="Arial" panose="020B0604020202020204" pitchFamily="34" charset="0"/>
              </a:rPr>
              <a:t>MedStudio</a:t>
            </a:r>
            <a:endPar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561502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2031325" cy="458908"/>
          </a:xfrm>
          <a:prstGeom prst="rect">
            <a:avLst/>
          </a:prstGeom>
        </p:spPr>
        <p:txBody>
          <a:bodyPr wrap="non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rPr>
              <a:t>实践项目实例之二</a:t>
            </a:r>
          </a:p>
        </p:txBody>
      </p:sp>
      <p:pic>
        <p:nvPicPr>
          <p:cNvPr id="2" name="图片 1">
            <a:extLst>
              <a:ext uri="{FF2B5EF4-FFF2-40B4-BE49-F238E27FC236}">
                <a16:creationId xmlns:a16="http://schemas.microsoft.com/office/drawing/2014/main" id="{C0A8E2A3-E0A5-40D9-9782-A3A09BFCD1B9}"/>
              </a:ext>
            </a:extLst>
          </p:cNvPr>
          <p:cNvPicPr>
            <a:picLocks noChangeAspect="1"/>
          </p:cNvPicPr>
          <p:nvPr/>
        </p:nvPicPr>
        <p:blipFill>
          <a:blip r:embed="rId3"/>
          <a:stretch>
            <a:fillRect/>
          </a:stretch>
        </p:blipFill>
        <p:spPr>
          <a:xfrm>
            <a:off x="359747" y="1988840"/>
            <a:ext cx="8424505" cy="4080620"/>
          </a:xfrm>
          <a:prstGeom prst="rect">
            <a:avLst/>
          </a:prstGeom>
        </p:spPr>
      </p:pic>
      <p:sp>
        <p:nvSpPr>
          <p:cNvPr id="4" name="文本框 3">
            <a:extLst>
              <a:ext uri="{FF2B5EF4-FFF2-40B4-BE49-F238E27FC236}">
                <a16:creationId xmlns:a16="http://schemas.microsoft.com/office/drawing/2014/main" id="{9FD1CC0D-11C0-4054-BF36-F5A19CB8CC9B}"/>
              </a:ext>
            </a:extLst>
          </p:cNvPr>
          <p:cNvSpPr txBox="1"/>
          <p:nvPr/>
        </p:nvSpPr>
        <p:spPr>
          <a:xfrm>
            <a:off x="635833" y="5229200"/>
            <a:ext cx="7446269"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已上传数据库及相关资源 </a:t>
            </a:r>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~500 GB</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，其中绝大部分从未上传至微云平台</a:t>
            </a:r>
          </a:p>
        </p:txBody>
      </p:sp>
      <p:sp>
        <p:nvSpPr>
          <p:cNvPr id="9" name="矩形 18">
            <a:extLst>
              <a:ext uri="{FF2B5EF4-FFF2-40B4-BE49-F238E27FC236}">
                <a16:creationId xmlns:a16="http://schemas.microsoft.com/office/drawing/2014/main" id="{75E8F2AE-40B4-AC4A-99C3-A12DEEDEF66C}"/>
              </a:ext>
            </a:extLst>
          </p:cNvPr>
          <p:cNvSpPr/>
          <p:nvPr/>
        </p:nvSpPr>
        <p:spPr>
          <a:xfrm>
            <a:off x="3829417" y="6300462"/>
            <a:ext cx="1485165" cy="458908"/>
          </a:xfrm>
          <a:prstGeom prst="rect">
            <a:avLst/>
          </a:prstGeom>
        </p:spPr>
        <p:txBody>
          <a:bodyPr wrap="square">
            <a:spAutoFit/>
          </a:bodyPr>
          <a:lstStyle/>
          <a:p>
            <a:pPr>
              <a:lnSpc>
                <a:spcPct val="150000"/>
              </a:lnSpc>
            </a:pPr>
            <a:r>
              <a:rPr lang="en-US" altLang="zh-CN" b="1" dirty="0" err="1">
                <a:solidFill>
                  <a:srgbClr val="1A1A1A"/>
                </a:solidFill>
                <a:latin typeface="微软雅黑" panose="020B0503020204020204" pitchFamily="34" charset="-122"/>
                <a:ea typeface="微软雅黑" panose="020B0503020204020204" pitchFamily="34" charset="-122"/>
                <a:cs typeface="Arial" panose="020B0604020202020204" pitchFamily="34" charset="0"/>
              </a:rPr>
              <a:t>MedStudio</a:t>
            </a:r>
            <a:endPar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517161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2031325" cy="458908"/>
          </a:xfrm>
          <a:prstGeom prst="rect">
            <a:avLst/>
          </a:prstGeom>
        </p:spPr>
        <p:txBody>
          <a:bodyPr wrap="non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rPr>
              <a:t>实践项目实例之三</a:t>
            </a:r>
          </a:p>
        </p:txBody>
      </p:sp>
      <p:sp>
        <p:nvSpPr>
          <p:cNvPr id="19" name="矩形 18">
            <a:extLst>
              <a:ext uri="{FF2B5EF4-FFF2-40B4-BE49-F238E27FC236}">
                <a16:creationId xmlns:a16="http://schemas.microsoft.com/office/drawing/2014/main" id="{E0E77982-9866-43E6-A6AA-514E48AB88AF}"/>
              </a:ext>
            </a:extLst>
          </p:cNvPr>
          <p:cNvSpPr/>
          <p:nvPr/>
        </p:nvSpPr>
        <p:spPr>
          <a:xfrm>
            <a:off x="2816805" y="6318286"/>
            <a:ext cx="4050450" cy="456472"/>
          </a:xfrm>
          <a:prstGeom prst="rect">
            <a:avLst/>
          </a:prstGeom>
        </p:spPr>
        <p:txBody>
          <a:bodyPr wrap="square">
            <a:spAutoFit/>
          </a:bodyPr>
          <a:lstStyle/>
          <a:p>
            <a:pPr>
              <a:lnSpc>
                <a:spcPct val="150000"/>
              </a:lnSpc>
            </a:pPr>
            <a:r>
              <a:rPr lang="en-US" altLang="zh-CN" b="1"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Plugin-based R Shiny application</a:t>
            </a:r>
          </a:p>
        </p:txBody>
      </p:sp>
      <p:grpSp>
        <p:nvGrpSpPr>
          <p:cNvPr id="9" name="Group 8">
            <a:extLst>
              <a:ext uri="{FF2B5EF4-FFF2-40B4-BE49-F238E27FC236}">
                <a16:creationId xmlns:a16="http://schemas.microsoft.com/office/drawing/2014/main" id="{626D73BE-98E7-E74C-BF73-0164546320EF}"/>
              </a:ext>
            </a:extLst>
          </p:cNvPr>
          <p:cNvGrpSpPr/>
          <p:nvPr/>
        </p:nvGrpSpPr>
        <p:grpSpPr>
          <a:xfrm>
            <a:off x="152641" y="1554878"/>
            <a:ext cx="8999519" cy="4763407"/>
            <a:chOff x="394848" y="1628800"/>
            <a:chExt cx="8599574" cy="4551718"/>
          </a:xfrm>
        </p:grpSpPr>
        <p:pic>
          <p:nvPicPr>
            <p:cNvPr id="2" name="图片 1">
              <a:extLst>
                <a:ext uri="{FF2B5EF4-FFF2-40B4-BE49-F238E27FC236}">
                  <a16:creationId xmlns:a16="http://schemas.microsoft.com/office/drawing/2014/main" id="{30F11CF8-873C-4C81-96FB-851C3866D38C}"/>
                </a:ext>
              </a:extLst>
            </p:cNvPr>
            <p:cNvPicPr>
              <a:picLocks noChangeAspect="1"/>
            </p:cNvPicPr>
            <p:nvPr/>
          </p:nvPicPr>
          <p:blipFill>
            <a:blip r:embed="rId2"/>
            <a:stretch>
              <a:fillRect/>
            </a:stretch>
          </p:blipFill>
          <p:spPr>
            <a:xfrm>
              <a:off x="431540" y="1628800"/>
              <a:ext cx="4500500" cy="2673534"/>
            </a:xfrm>
            <a:prstGeom prst="rect">
              <a:avLst/>
            </a:prstGeom>
          </p:spPr>
        </p:pic>
        <p:pic>
          <p:nvPicPr>
            <p:cNvPr id="3" name="图片 2">
              <a:extLst>
                <a:ext uri="{FF2B5EF4-FFF2-40B4-BE49-F238E27FC236}">
                  <a16:creationId xmlns:a16="http://schemas.microsoft.com/office/drawing/2014/main" id="{F105EBE2-EE43-4621-A54A-5257B42072D6}"/>
                </a:ext>
              </a:extLst>
            </p:cNvPr>
            <p:cNvPicPr>
              <a:picLocks noChangeAspect="1"/>
            </p:cNvPicPr>
            <p:nvPr/>
          </p:nvPicPr>
          <p:blipFill>
            <a:blip r:embed="rId3"/>
            <a:stretch>
              <a:fillRect/>
            </a:stretch>
          </p:blipFill>
          <p:spPr>
            <a:xfrm>
              <a:off x="3289156" y="4380366"/>
              <a:ext cx="2738553" cy="1800152"/>
            </a:xfrm>
            <a:prstGeom prst="rect">
              <a:avLst/>
            </a:prstGeom>
          </p:spPr>
        </p:pic>
        <p:pic>
          <p:nvPicPr>
            <p:cNvPr id="4" name="图片 3">
              <a:extLst>
                <a:ext uri="{FF2B5EF4-FFF2-40B4-BE49-F238E27FC236}">
                  <a16:creationId xmlns:a16="http://schemas.microsoft.com/office/drawing/2014/main" id="{581B4978-412D-45BC-85E6-59A70A857F8E}"/>
                </a:ext>
              </a:extLst>
            </p:cNvPr>
            <p:cNvPicPr>
              <a:picLocks noChangeAspect="1"/>
            </p:cNvPicPr>
            <p:nvPr/>
          </p:nvPicPr>
          <p:blipFill>
            <a:blip r:embed="rId4"/>
            <a:stretch>
              <a:fillRect/>
            </a:stretch>
          </p:blipFill>
          <p:spPr>
            <a:xfrm>
              <a:off x="394848" y="4368192"/>
              <a:ext cx="2816805" cy="1812326"/>
            </a:xfrm>
            <a:prstGeom prst="rect">
              <a:avLst/>
            </a:prstGeom>
          </p:spPr>
        </p:pic>
        <p:pic>
          <p:nvPicPr>
            <p:cNvPr id="8" name="图片 7">
              <a:extLst>
                <a:ext uri="{FF2B5EF4-FFF2-40B4-BE49-F238E27FC236}">
                  <a16:creationId xmlns:a16="http://schemas.microsoft.com/office/drawing/2014/main" id="{A2FD12B9-1C9C-4DC2-B65A-1BD5D05F03DD}"/>
                </a:ext>
              </a:extLst>
            </p:cNvPr>
            <p:cNvPicPr>
              <a:picLocks noChangeAspect="1"/>
            </p:cNvPicPr>
            <p:nvPr/>
          </p:nvPicPr>
          <p:blipFill>
            <a:blip r:embed="rId5"/>
            <a:stretch>
              <a:fillRect/>
            </a:stretch>
          </p:blipFill>
          <p:spPr>
            <a:xfrm>
              <a:off x="5049916" y="1994541"/>
              <a:ext cx="3944506" cy="1947753"/>
            </a:xfrm>
            <a:prstGeom prst="rect">
              <a:avLst/>
            </a:prstGeom>
          </p:spPr>
        </p:pic>
      </p:grpSp>
    </p:spTree>
    <p:extLst>
      <p:ext uri="{BB962C8B-B14F-4D97-AF65-F5344CB8AC3E}">
        <p14:creationId xmlns:p14="http://schemas.microsoft.com/office/powerpoint/2010/main" val="3759421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1107996" cy="458908"/>
          </a:xfrm>
          <a:prstGeom prst="rect">
            <a:avLst/>
          </a:prstGeom>
        </p:spPr>
        <p:txBody>
          <a:bodyPr wrap="non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每周一问</a:t>
            </a:r>
          </a:p>
        </p:txBody>
      </p:sp>
      <p:pic>
        <p:nvPicPr>
          <p:cNvPr id="2" name="Picture 1">
            <a:extLst>
              <a:ext uri="{FF2B5EF4-FFF2-40B4-BE49-F238E27FC236}">
                <a16:creationId xmlns:a16="http://schemas.microsoft.com/office/drawing/2014/main" id="{46B37816-9AC3-6F4E-B230-C3B671722B2F}"/>
              </a:ext>
            </a:extLst>
          </p:cNvPr>
          <p:cNvPicPr>
            <a:picLocks noChangeAspect="1"/>
          </p:cNvPicPr>
          <p:nvPr/>
        </p:nvPicPr>
        <p:blipFill>
          <a:blip r:embed="rId2"/>
          <a:stretch>
            <a:fillRect/>
          </a:stretch>
        </p:blipFill>
        <p:spPr>
          <a:xfrm>
            <a:off x="341530" y="1563912"/>
            <a:ext cx="8300471" cy="1911770"/>
          </a:xfrm>
          <a:prstGeom prst="rect">
            <a:avLst/>
          </a:prstGeom>
        </p:spPr>
      </p:pic>
      <p:pic>
        <p:nvPicPr>
          <p:cNvPr id="3" name="Picture 2">
            <a:extLst>
              <a:ext uri="{FF2B5EF4-FFF2-40B4-BE49-F238E27FC236}">
                <a16:creationId xmlns:a16="http://schemas.microsoft.com/office/drawing/2014/main" id="{CA58B525-D186-614B-8116-2C1901989600}"/>
              </a:ext>
            </a:extLst>
          </p:cNvPr>
          <p:cNvPicPr>
            <a:picLocks noChangeAspect="1"/>
          </p:cNvPicPr>
          <p:nvPr/>
        </p:nvPicPr>
        <p:blipFill>
          <a:blip r:embed="rId3"/>
          <a:stretch>
            <a:fillRect/>
          </a:stretch>
        </p:blipFill>
        <p:spPr>
          <a:xfrm>
            <a:off x="300549" y="4256521"/>
            <a:ext cx="8341452" cy="2070230"/>
          </a:xfrm>
          <a:prstGeom prst="rect">
            <a:avLst/>
          </a:prstGeom>
        </p:spPr>
      </p:pic>
      <p:sp>
        <p:nvSpPr>
          <p:cNvPr id="7" name="Rectangle 6">
            <a:extLst>
              <a:ext uri="{FF2B5EF4-FFF2-40B4-BE49-F238E27FC236}">
                <a16:creationId xmlns:a16="http://schemas.microsoft.com/office/drawing/2014/main" id="{35CB5B04-5D09-A442-AF50-86BAB727D7DA}"/>
              </a:ext>
            </a:extLst>
          </p:cNvPr>
          <p:cNvSpPr/>
          <p:nvPr/>
        </p:nvSpPr>
        <p:spPr>
          <a:xfrm>
            <a:off x="1151620" y="1689559"/>
            <a:ext cx="630070" cy="3442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C3B435-4AA5-074F-91A2-FCD5DF5EABEB}"/>
              </a:ext>
            </a:extLst>
          </p:cNvPr>
          <p:cNvSpPr/>
          <p:nvPr/>
        </p:nvSpPr>
        <p:spPr>
          <a:xfrm>
            <a:off x="1138515" y="4404652"/>
            <a:ext cx="630070" cy="3442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599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C13ACC-571E-DA4F-B85B-6075206370A5}"/>
              </a:ext>
            </a:extLst>
          </p:cNvPr>
          <p:cNvPicPr>
            <a:picLocks noChangeAspect="1"/>
          </p:cNvPicPr>
          <p:nvPr/>
        </p:nvPicPr>
        <p:blipFill>
          <a:blip r:embed="rId2"/>
          <a:stretch>
            <a:fillRect/>
          </a:stretch>
        </p:blipFill>
        <p:spPr>
          <a:xfrm>
            <a:off x="330729" y="3474005"/>
            <a:ext cx="8666406" cy="2220529"/>
          </a:xfrm>
          <a:prstGeom prst="rect">
            <a:avLst/>
          </a:prstGeom>
        </p:spPr>
      </p:pic>
      <p:pic>
        <p:nvPicPr>
          <p:cNvPr id="4" name="Picture 3">
            <a:extLst>
              <a:ext uri="{FF2B5EF4-FFF2-40B4-BE49-F238E27FC236}">
                <a16:creationId xmlns:a16="http://schemas.microsoft.com/office/drawing/2014/main" id="{278CABA0-0E11-A542-B3BF-6674E6B27AC7}"/>
              </a:ext>
            </a:extLst>
          </p:cNvPr>
          <p:cNvPicPr>
            <a:picLocks noChangeAspect="1"/>
          </p:cNvPicPr>
          <p:nvPr/>
        </p:nvPicPr>
        <p:blipFill>
          <a:blip r:embed="rId3"/>
          <a:stretch>
            <a:fillRect/>
          </a:stretch>
        </p:blipFill>
        <p:spPr>
          <a:xfrm>
            <a:off x="386535" y="1569200"/>
            <a:ext cx="8610600" cy="1498600"/>
          </a:xfrm>
          <a:prstGeom prst="rect">
            <a:avLst/>
          </a:prstGeom>
        </p:spPr>
      </p:pic>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1107996" cy="458908"/>
          </a:xfrm>
          <a:prstGeom prst="rect">
            <a:avLst/>
          </a:prstGeom>
        </p:spPr>
        <p:txBody>
          <a:bodyPr wrap="non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每周一问</a:t>
            </a:r>
          </a:p>
        </p:txBody>
      </p:sp>
      <p:sp>
        <p:nvSpPr>
          <p:cNvPr id="7" name="Rectangle 6">
            <a:extLst>
              <a:ext uri="{FF2B5EF4-FFF2-40B4-BE49-F238E27FC236}">
                <a16:creationId xmlns:a16="http://schemas.microsoft.com/office/drawing/2014/main" id="{35CB5B04-5D09-A442-AF50-86BAB727D7DA}"/>
              </a:ext>
            </a:extLst>
          </p:cNvPr>
          <p:cNvSpPr/>
          <p:nvPr/>
        </p:nvSpPr>
        <p:spPr>
          <a:xfrm>
            <a:off x="1016605" y="1689559"/>
            <a:ext cx="630070" cy="3442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C3B435-4AA5-074F-91A2-FCD5DF5EABEB}"/>
              </a:ext>
            </a:extLst>
          </p:cNvPr>
          <p:cNvSpPr/>
          <p:nvPr/>
        </p:nvSpPr>
        <p:spPr>
          <a:xfrm>
            <a:off x="987309" y="3556137"/>
            <a:ext cx="630070" cy="3442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106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646331" cy="458908"/>
          </a:xfrm>
          <a:prstGeom prst="rect">
            <a:avLst/>
          </a:prstGeom>
        </p:spPr>
        <p:txBody>
          <a:bodyPr wrap="none">
            <a:spAutoFit/>
          </a:bodyPr>
          <a:lstStyle/>
          <a:p>
            <a:pPr>
              <a:lnSpc>
                <a:spcPct val="150000"/>
              </a:lnSpc>
            </a:pPr>
            <a:r>
              <a:rPr lang="zh-CN" altLang="en-US" b="1" dirty="0">
                <a:solidFill>
                  <a:srgbClr val="1A1A1A"/>
                </a:solidFill>
                <a:latin typeface="Microsoft YaHei" panose="020B0503020204020204" pitchFamily="34" charset="-122"/>
                <a:ea typeface="Microsoft YaHei" panose="020B0503020204020204" pitchFamily="34" charset="-122"/>
                <a:cs typeface="Arial" panose="020B0604020202020204" pitchFamily="34" charset="0"/>
              </a:rPr>
              <a:t>总结</a:t>
            </a:r>
            <a:endPar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 name="Rectangle 6">
            <a:extLst>
              <a:ext uri="{FF2B5EF4-FFF2-40B4-BE49-F238E27FC236}">
                <a16:creationId xmlns:a16="http://schemas.microsoft.com/office/drawing/2014/main" id="{300C20AE-1BDE-934E-A5D0-6911698728CB}"/>
              </a:ext>
            </a:extLst>
          </p:cNvPr>
          <p:cNvSpPr/>
          <p:nvPr/>
        </p:nvSpPr>
        <p:spPr>
          <a:xfrm>
            <a:off x="987861" y="3338990"/>
            <a:ext cx="6998454" cy="646331"/>
          </a:xfrm>
          <a:prstGeom prst="rect">
            <a:avLst/>
          </a:prstGeom>
        </p:spPr>
        <p:txBody>
          <a:bodyPr wrap="none">
            <a:spAutoFit/>
          </a:bodyPr>
          <a:lstStyle/>
          <a:p>
            <a:r>
              <a:rPr lang="en-US" sz="3600" b="1" dirty="0">
                <a:latin typeface="Arial" panose="020B0604020202020204" pitchFamily="34" charset="0"/>
                <a:cs typeface="Arial" panose="020B0604020202020204" pitchFamily="34" charset="0"/>
              </a:rPr>
              <a:t>The heart of </a:t>
            </a:r>
            <a:r>
              <a:rPr lang="zh-CN" altLang="en-US" sz="3600" b="1" i="1" dirty="0">
                <a:latin typeface="Arial" panose="020B0604020202020204" pitchFamily="34" charset="0"/>
                <a:cs typeface="Arial" panose="020B0604020202020204" pitchFamily="34" charset="0"/>
              </a:rPr>
              <a:t>*</a:t>
            </a:r>
            <a:r>
              <a:rPr lang="en-US" sz="3600" b="1" dirty="0">
                <a:latin typeface="Arial" panose="020B0604020202020204" pitchFamily="34" charset="0"/>
                <a:cs typeface="Arial" panose="020B0604020202020204" pitchFamily="34" charset="0"/>
              </a:rPr>
              <a:t> is its community</a:t>
            </a:r>
            <a:r>
              <a:rPr lang="en-US" altLang="zh-CN" sz="3600" b="1" dirty="0">
                <a:latin typeface="Arial" panose="020B0604020202020204" pitchFamily="34" charset="0"/>
                <a:cs typeface="Arial" panose="020B0604020202020204" pitchFamily="34" charset="0"/>
              </a:rPr>
              <a:t>.</a:t>
            </a:r>
            <a:endParaRPr lang="en-US" sz="36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B40F867-D20D-DD41-B5A9-D7BD57FB427C}"/>
              </a:ext>
            </a:extLst>
          </p:cNvPr>
          <p:cNvSpPr txBox="1"/>
          <p:nvPr/>
        </p:nvSpPr>
        <p:spPr>
          <a:xfrm>
            <a:off x="161510" y="5895983"/>
            <a:ext cx="8865985" cy="1200329"/>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“The heart of </a:t>
            </a:r>
            <a:r>
              <a:rPr lang="en-US" altLang="zh-CN" i="1" dirty="0" err="1">
                <a:latin typeface="Arial" panose="020B0604020202020204" pitchFamily="34" charset="0"/>
                <a:cs typeface="Arial" panose="020B0604020202020204" pitchFamily="34" charset="0"/>
              </a:rPr>
              <a:t>nf</a:t>
            </a:r>
            <a:r>
              <a:rPr lang="en-US" altLang="zh-CN" i="1" dirty="0">
                <a:latin typeface="Arial" panose="020B0604020202020204" pitchFamily="34" charset="0"/>
                <a:cs typeface="Arial" panose="020B0604020202020204" pitchFamily="34" charset="0"/>
              </a:rPr>
              <a:t>-core</a:t>
            </a:r>
            <a:r>
              <a:rPr lang="en-US" altLang="zh-CN" dirty="0">
                <a:latin typeface="Arial" panose="020B0604020202020204" pitchFamily="34" charset="0"/>
                <a:cs typeface="Arial" panose="020B0604020202020204" pitchFamily="34" charset="0"/>
              </a:rPr>
              <a:t> is its community.“</a:t>
            </a:r>
            <a:r>
              <a:rPr lang="zh-CN" altLang="en-US" dirty="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Philip </a:t>
            </a:r>
            <a:r>
              <a:rPr lang="en-US" altLang="zh-CN" dirty="0" err="1">
                <a:latin typeface="Arial" panose="020B0604020202020204" pitchFamily="34" charset="0"/>
                <a:cs typeface="Arial" panose="020B0604020202020204" pitchFamily="34" charset="0"/>
              </a:rPr>
              <a:t>Ewels</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Alexander </a:t>
            </a:r>
            <a:r>
              <a:rPr lang="en-US" altLang="zh-CN" dirty="0" err="1">
                <a:latin typeface="Arial" panose="020B0604020202020204" pitchFamily="34" charset="0"/>
                <a:cs typeface="Arial" panose="020B0604020202020204" pitchFamily="34" charset="0"/>
              </a:rPr>
              <a:t>Peltzer</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al.</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nf</a:t>
            </a:r>
            <a:r>
              <a:rPr lang="en-US" altLang="zh-CN" dirty="0">
                <a:latin typeface="Arial" panose="020B0604020202020204" pitchFamily="34" charset="0"/>
                <a:cs typeface="Arial" panose="020B0604020202020204" pitchFamily="34" charset="0"/>
              </a:rPr>
              <a:t>-core : Community curated bioinformatics pipelines.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2019.</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doi</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10.1101/610741</a:t>
            </a:r>
          </a:p>
          <a:p>
            <a:r>
              <a:rPr lang="zh-CN" altLang="en-US"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8015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 name="Rectangle 8">
            <a:extLst>
              <a:ext uri="{FF2B5EF4-FFF2-40B4-BE49-F238E27FC236}">
                <a16:creationId xmlns:a16="http://schemas.microsoft.com/office/drawing/2014/main" id="{4B32348C-FDE7-48C2-9E7A-32BFF6E7FCD2}"/>
              </a:ext>
            </a:extLst>
          </p:cNvPr>
          <p:cNvSpPr/>
          <p:nvPr/>
        </p:nvSpPr>
        <p:spPr>
          <a:xfrm>
            <a:off x="341530" y="1011338"/>
            <a:ext cx="1569660" cy="458908"/>
          </a:xfrm>
          <a:prstGeom prst="rect">
            <a:avLst/>
          </a:prstGeom>
        </p:spPr>
        <p:txBody>
          <a:bodyPr wrap="none">
            <a:spAutoFit/>
          </a:bodyPr>
          <a:lstStyle/>
          <a:p>
            <a:pPr>
              <a:lnSpc>
                <a:spcPct val="150000"/>
              </a:lnSpc>
            </a:pPr>
            <a:r>
              <a:rPr lang="zh-CN" altLang="en-US" b="1" dirty="0">
                <a:solidFill>
                  <a:srgbClr val="1A1A1A"/>
                </a:solidFill>
                <a:latin typeface="Microsoft YaHei" panose="020B0503020204020204" pitchFamily="34" charset="-122"/>
                <a:ea typeface="Microsoft YaHei" panose="020B0503020204020204" pitchFamily="34" charset="-122"/>
                <a:cs typeface="Arial" panose="020B0604020202020204" pitchFamily="34" charset="0"/>
              </a:rPr>
              <a:t>现场纳新通道</a:t>
            </a:r>
            <a:endPar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a:extLst>
              <a:ext uri="{FF2B5EF4-FFF2-40B4-BE49-F238E27FC236}">
                <a16:creationId xmlns:a16="http://schemas.microsoft.com/office/drawing/2014/main" id="{C3D8D6C4-5EB3-4FA8-A28F-B1F8AD11D84A}"/>
              </a:ext>
            </a:extLst>
          </p:cNvPr>
          <p:cNvSpPr/>
          <p:nvPr/>
        </p:nvSpPr>
        <p:spPr>
          <a:xfrm>
            <a:off x="409037" y="4828942"/>
            <a:ext cx="8325925" cy="1705403"/>
          </a:xfrm>
          <a:prstGeom prst="rect">
            <a:avLst/>
          </a:prstGeom>
        </p:spPr>
        <p:txBody>
          <a:bodyPr wrap="square">
            <a:spAutoFit/>
          </a:bodyPr>
          <a:lstStyle/>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申请方式：</a:t>
            </a:r>
            <a:r>
              <a:rPr lang="zh-CN" altLang="en-US"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扫描左侧二维码回答 </a:t>
            </a:r>
            <a:r>
              <a:rPr lang="en-US" altLang="zh-CN"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每周一问部分题目，合并简历发送至 </a:t>
            </a:r>
            <a:r>
              <a:rPr lang="en-US" altLang="zh-CN" dirty="0" err="1">
                <a:solidFill>
                  <a:srgbClr val="1A1A1A"/>
                </a:solidFill>
                <a:latin typeface="微软雅黑" panose="020B0503020204020204" pitchFamily="34" charset="-122"/>
                <a:ea typeface="微软雅黑" panose="020B0503020204020204" pitchFamily="34" charset="-122"/>
                <a:cs typeface="Arial" panose="020B0604020202020204" pitchFamily="34" charset="0"/>
              </a:rPr>
              <a:t>committee@openbiox.org</a:t>
            </a:r>
            <a:endParaRPr lang="en-US" altLang="zh-CN" dirty="0">
              <a:solidFill>
                <a:srgbClr val="1A1A1A"/>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招收名额：</a:t>
            </a:r>
            <a:r>
              <a:rPr lang="en-US" altLang="zh-CN"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&lt;=</a:t>
            </a:r>
            <a:r>
              <a:rPr lang="zh-CN" altLang="en-US"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 </a:t>
            </a:r>
            <a:r>
              <a:rPr lang="en-US" altLang="zh-CN"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人</a:t>
            </a:r>
            <a:endParaRPr lang="en-US" altLang="zh-CN" dirty="0">
              <a:solidFill>
                <a:srgbClr val="1A1A1A"/>
              </a:solidFill>
              <a:latin typeface="微软雅黑" panose="020B0503020204020204" pitchFamily="34" charset="-122"/>
              <a:ea typeface="微软雅黑" panose="020B0503020204020204" pitchFamily="34" charset="-122"/>
              <a:cs typeface="Arial" panose="020B0604020202020204" pitchFamily="34" charset="0"/>
            </a:endParaRPr>
          </a:p>
          <a:p>
            <a:pPr>
              <a:lnSpc>
                <a:spcPct val="150000"/>
              </a:lnSpc>
            </a:pPr>
            <a:r>
              <a:rPr lang="zh-CN" altLang="en-US" b="1"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截止日期：</a:t>
            </a:r>
            <a:r>
              <a:rPr lang="en-US" altLang="zh-CN"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4 </a:t>
            </a:r>
            <a:r>
              <a:rPr lang="zh-CN" altLang="en-US"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月 </a:t>
            </a:r>
            <a:r>
              <a:rPr lang="en-US" altLang="zh-CN"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30 </a:t>
            </a:r>
            <a:r>
              <a:rPr lang="zh-CN" altLang="en-US" dirty="0">
                <a:solidFill>
                  <a:srgbClr val="1A1A1A"/>
                </a:solidFill>
                <a:latin typeface="微软雅黑" panose="020B0503020204020204" pitchFamily="34" charset="-122"/>
                <a:ea typeface="微软雅黑" panose="020B0503020204020204" pitchFamily="34" charset="-122"/>
                <a:cs typeface="Arial" panose="020B0604020202020204" pitchFamily="34" charset="0"/>
              </a:rPr>
              <a:t>日</a:t>
            </a:r>
          </a:p>
        </p:txBody>
      </p:sp>
      <p:pic>
        <p:nvPicPr>
          <p:cNvPr id="20482" name="Picture 2">
            <a:extLst>
              <a:ext uri="{FF2B5EF4-FFF2-40B4-BE49-F238E27FC236}">
                <a16:creationId xmlns:a16="http://schemas.microsoft.com/office/drawing/2014/main" id="{5CA8DEB9-383E-433E-8321-F099963FD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815" y="1655489"/>
            <a:ext cx="3047806" cy="3047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0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1" y="5842624"/>
            <a:ext cx="9144000" cy="720100"/>
          </a:xfrm>
          <a:prstGeom prst="rect">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5913945"/>
            <a:ext cx="9162510" cy="98044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2348850"/>
            <a:ext cx="9144000" cy="720100"/>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7480"/>
            <a:ext cx="9144000" cy="302442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511575" y="2671581"/>
            <a:ext cx="6120850" cy="802424"/>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baseline="-25000" dirty="0">
              <a:latin typeface="Arial" panose="020B0604020202020204" pitchFamily="34" charset="0"/>
              <a:cs typeface="Arial" panose="020B0604020202020204" pitchFamily="34" charset="0"/>
            </a:endParaRPr>
          </a:p>
        </p:txBody>
      </p:sp>
      <p:sp>
        <p:nvSpPr>
          <p:cNvPr id="2" name="标题 1"/>
          <p:cNvSpPr>
            <a:spLocks noGrp="1"/>
          </p:cNvSpPr>
          <p:nvPr>
            <p:ph type="ctrTitle"/>
          </p:nvPr>
        </p:nvSpPr>
        <p:spPr>
          <a:xfrm>
            <a:off x="926595" y="773705"/>
            <a:ext cx="7092131" cy="1370699"/>
          </a:xfrm>
        </p:spPr>
        <p:txBody>
          <a:bodyPr>
            <a:noAutofit/>
          </a:bodyPr>
          <a:lstStyle/>
          <a:p>
            <a:r>
              <a:rPr lang="en-US" altLang="zh-CN" sz="28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openbiox | </a:t>
            </a:r>
            <a:r>
              <a:rPr lang="zh-CN" altLang="en-US" sz="28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生物信息学创新协作小组</a:t>
            </a:r>
            <a:endParaRPr lang="en-US" altLang="zh-CN" sz="28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21" name="标题 1"/>
          <p:cNvSpPr txBox="1">
            <a:spLocks/>
          </p:cNvSpPr>
          <p:nvPr/>
        </p:nvSpPr>
        <p:spPr>
          <a:xfrm>
            <a:off x="881590" y="2741160"/>
            <a:ext cx="7245805" cy="64283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altLang="zh-CN" sz="18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7" name="矩形 6"/>
          <p:cNvSpPr/>
          <p:nvPr/>
        </p:nvSpPr>
        <p:spPr>
          <a:xfrm>
            <a:off x="3763365" y="4559060"/>
            <a:ext cx="1495922" cy="400110"/>
          </a:xfrm>
          <a:prstGeom prst="rect">
            <a:avLst/>
          </a:prstGeom>
        </p:spPr>
        <p:txBody>
          <a:bodyPr wrap="none">
            <a:spAutoFit/>
          </a:bodyPr>
          <a:lstStyle/>
          <a:p>
            <a:pPr algn="ctr">
              <a:spcBef>
                <a:spcPct val="50000"/>
              </a:spcBef>
              <a:defRPr/>
            </a:pPr>
            <a:r>
              <a:rPr lang="en-US" altLang="zh-CN" sz="2000" b="1" dirty="0">
                <a:latin typeface="Arial" panose="020B0604020202020204" pitchFamily="34" charset="0"/>
                <a:ea typeface="微软雅黑" panose="020B0503020204020204" pitchFamily="34" charset="-122"/>
                <a:cs typeface="Arial" panose="020B0604020202020204" pitchFamily="34" charset="0"/>
              </a:rPr>
              <a:t>2019-04-20</a:t>
            </a:r>
            <a:endParaRPr lang="zh-CN" altLang="en-US" sz="2000" b="1" dirty="0">
              <a:latin typeface="Arial" panose="020B0604020202020204" pitchFamily="34" charset="0"/>
              <a:ea typeface="微软雅黑" panose="020B0503020204020204" pitchFamily="34" charset="-122"/>
              <a:cs typeface="Arial" panose="020B0604020202020204" pitchFamily="34" charset="0"/>
            </a:endParaRPr>
          </a:p>
        </p:txBody>
      </p:sp>
      <p:sp>
        <p:nvSpPr>
          <p:cNvPr id="30" name="标题 1"/>
          <p:cNvSpPr txBox="1">
            <a:spLocks/>
          </p:cNvSpPr>
          <p:nvPr/>
        </p:nvSpPr>
        <p:spPr>
          <a:xfrm>
            <a:off x="971600" y="6129300"/>
            <a:ext cx="7245805" cy="64283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Shanghai 200025, CHINA</a:t>
            </a:r>
          </a:p>
          <a:p>
            <a:r>
              <a:rPr lang="en-US" altLang="zh-CN" sz="1400" b="1"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Copyright © 2019 Jianfeng </a:t>
            </a:r>
          </a:p>
        </p:txBody>
      </p:sp>
      <p:sp>
        <p:nvSpPr>
          <p:cNvPr id="3" name="文本框 2">
            <a:extLst>
              <a:ext uri="{FF2B5EF4-FFF2-40B4-BE49-F238E27FC236}">
                <a16:creationId xmlns:a16="http://schemas.microsoft.com/office/drawing/2014/main" id="{8ED66D79-CD39-4C8C-BAB0-CFFB114FD419}"/>
              </a:ext>
            </a:extLst>
          </p:cNvPr>
          <p:cNvSpPr txBox="1"/>
          <p:nvPr/>
        </p:nvSpPr>
        <p:spPr>
          <a:xfrm>
            <a:off x="2546775" y="2738342"/>
            <a:ext cx="4126451" cy="420628"/>
          </a:xfrm>
          <a:prstGeom prst="rect">
            <a:avLst/>
          </a:prstGeom>
          <a:noFill/>
        </p:spPr>
        <p:txBody>
          <a:bodyPr wrap="none" rtlCol="0">
            <a:spAutoFit/>
          </a:bodyPr>
          <a:lstStyle/>
          <a:p>
            <a:r>
              <a:rPr lang="en-US" altLang="zh-CN" sz="3200" b="1" baseline="-25000" dirty="0">
                <a:solidFill>
                  <a:schemeClr val="bg1"/>
                </a:solidFill>
                <a:latin typeface="Arial" panose="020B0604020202020204" pitchFamily="34" charset="0"/>
                <a:cs typeface="Arial" panose="020B0604020202020204" pitchFamily="34" charset="0"/>
              </a:rPr>
              <a:t>Inventing, Optimizing, Sharing</a:t>
            </a:r>
            <a:endParaRPr lang="zh-CN" altLang="en-US" sz="3200" b="1" baseline="-25000" dirty="0">
              <a:solidFill>
                <a:schemeClr val="bg1"/>
              </a:solidFill>
              <a:latin typeface="Arial" panose="020B0604020202020204" pitchFamily="34" charset="0"/>
              <a:cs typeface="Arial" panose="020B0604020202020204" pitchFamily="34" charset="0"/>
            </a:endParaRPr>
          </a:p>
        </p:txBody>
      </p:sp>
      <p:sp>
        <p:nvSpPr>
          <p:cNvPr id="13" name="矩形 17">
            <a:extLst>
              <a:ext uri="{FF2B5EF4-FFF2-40B4-BE49-F238E27FC236}">
                <a16:creationId xmlns:a16="http://schemas.microsoft.com/office/drawing/2014/main" id="{55EB426A-DC97-7341-B859-F265A35736B7}"/>
              </a:ext>
            </a:extLst>
          </p:cNvPr>
          <p:cNvSpPr/>
          <p:nvPr/>
        </p:nvSpPr>
        <p:spPr>
          <a:xfrm>
            <a:off x="2205245" y="4139210"/>
            <a:ext cx="4572000" cy="400110"/>
          </a:xfrm>
          <a:prstGeom prst="rect">
            <a:avLst/>
          </a:prstGeom>
        </p:spPr>
        <p:txBody>
          <a:bodyPr>
            <a:spAutoFit/>
          </a:bodyPr>
          <a:lstStyle/>
          <a:p>
            <a:pPr algn="ctr">
              <a:spcBef>
                <a:spcPct val="50000"/>
              </a:spcBef>
              <a:defRPr/>
            </a:pPr>
            <a:r>
              <a:rPr lang="en-US" altLang="zh-CN" sz="2000" b="1" dirty="0" err="1">
                <a:latin typeface="微软雅黑" panose="020B0503020204020204" pitchFamily="34" charset="-122"/>
                <a:ea typeface="微软雅黑" panose="020B0503020204020204" pitchFamily="34" charset="-122"/>
                <a:cs typeface="Arial" panose="020B0604020202020204" pitchFamily="34" charset="0"/>
              </a:rPr>
              <a:t>openbiox</a:t>
            </a:r>
            <a:r>
              <a:rPr lang="en-US" altLang="zh-CN" sz="2000" b="1" dirty="0">
                <a:latin typeface="微软雅黑" panose="020B0503020204020204" pitchFamily="34" charset="-122"/>
                <a:ea typeface="微软雅黑" panose="020B0503020204020204" pitchFamily="34" charset="-122"/>
                <a:cs typeface="Arial" panose="020B0604020202020204" pitchFamily="34" charset="0"/>
              </a:rPr>
              <a:t> community</a:t>
            </a:r>
          </a:p>
        </p:txBody>
      </p:sp>
    </p:spTree>
    <p:extLst>
      <p:ext uri="{BB962C8B-B14F-4D97-AF65-F5344CB8AC3E}">
        <p14:creationId xmlns:p14="http://schemas.microsoft.com/office/powerpoint/2010/main" val="358651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主讲人自我介绍</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 name="Group 3">
            <a:extLst>
              <a:ext uri="{FF2B5EF4-FFF2-40B4-BE49-F238E27FC236}">
                <a16:creationId xmlns:a16="http://schemas.microsoft.com/office/drawing/2014/main" id="{04A8F944-D739-F440-8463-9245AB89238A}"/>
              </a:ext>
            </a:extLst>
          </p:cNvPr>
          <p:cNvGrpSpPr/>
          <p:nvPr/>
        </p:nvGrpSpPr>
        <p:grpSpPr>
          <a:xfrm>
            <a:off x="3174" y="998730"/>
            <a:ext cx="7944201" cy="5684389"/>
            <a:chOff x="-591374" y="1137217"/>
            <a:chExt cx="7765303" cy="5556380"/>
          </a:xfrm>
        </p:grpSpPr>
        <p:pic>
          <p:nvPicPr>
            <p:cNvPr id="2" name="Picture 1">
              <a:extLst>
                <a:ext uri="{FF2B5EF4-FFF2-40B4-BE49-F238E27FC236}">
                  <a16:creationId xmlns:a16="http://schemas.microsoft.com/office/drawing/2014/main" id="{00D807E4-BA85-DB4C-BAAD-484E5183652B}"/>
                </a:ext>
              </a:extLst>
            </p:cNvPr>
            <p:cNvPicPr>
              <a:picLocks noChangeAspect="1"/>
            </p:cNvPicPr>
            <p:nvPr/>
          </p:nvPicPr>
          <p:blipFill rotWithShape="1">
            <a:blip r:embed="rId2"/>
            <a:srcRect t="12152" r="15077"/>
            <a:stretch/>
          </p:blipFill>
          <p:spPr>
            <a:xfrm>
              <a:off x="-591374" y="1137217"/>
              <a:ext cx="7765303" cy="3749400"/>
            </a:xfrm>
            <a:prstGeom prst="rect">
              <a:avLst/>
            </a:prstGeom>
          </p:spPr>
        </p:pic>
        <p:pic>
          <p:nvPicPr>
            <p:cNvPr id="3" name="Picture 2">
              <a:extLst>
                <a:ext uri="{FF2B5EF4-FFF2-40B4-BE49-F238E27FC236}">
                  <a16:creationId xmlns:a16="http://schemas.microsoft.com/office/drawing/2014/main" id="{B4578539-1DEA-1D46-A6A2-9C2E486E1BBE}"/>
                </a:ext>
              </a:extLst>
            </p:cNvPr>
            <p:cNvPicPr>
              <a:picLocks noChangeAspect="1"/>
            </p:cNvPicPr>
            <p:nvPr/>
          </p:nvPicPr>
          <p:blipFill rotWithShape="1">
            <a:blip r:embed="rId3"/>
            <a:srcRect b="57496"/>
            <a:stretch/>
          </p:blipFill>
          <p:spPr>
            <a:xfrm>
              <a:off x="887389" y="5091611"/>
              <a:ext cx="6165287" cy="1601986"/>
            </a:xfrm>
            <a:prstGeom prst="rect">
              <a:avLst/>
            </a:prstGeom>
          </p:spPr>
        </p:pic>
      </p:grpSp>
    </p:spTree>
    <p:extLst>
      <p:ext uri="{BB962C8B-B14F-4D97-AF65-F5344CB8AC3E}">
        <p14:creationId xmlns:p14="http://schemas.microsoft.com/office/powerpoint/2010/main" val="1889188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主讲人自我介绍</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7" name="Picture 6">
            <a:extLst>
              <a:ext uri="{FF2B5EF4-FFF2-40B4-BE49-F238E27FC236}">
                <a16:creationId xmlns:a16="http://schemas.microsoft.com/office/drawing/2014/main" id="{62764900-BA06-2A4B-BAD1-ACBC63CD0753}"/>
              </a:ext>
            </a:extLst>
          </p:cNvPr>
          <p:cNvPicPr>
            <a:picLocks noChangeAspect="1"/>
          </p:cNvPicPr>
          <p:nvPr/>
        </p:nvPicPr>
        <p:blipFill>
          <a:blip r:embed="rId2"/>
          <a:stretch>
            <a:fillRect/>
          </a:stretch>
        </p:blipFill>
        <p:spPr>
          <a:xfrm>
            <a:off x="161510" y="1240926"/>
            <a:ext cx="4687685" cy="4329100"/>
          </a:xfrm>
          <a:prstGeom prst="rect">
            <a:avLst/>
          </a:prstGeom>
        </p:spPr>
      </p:pic>
      <p:pic>
        <p:nvPicPr>
          <p:cNvPr id="8" name="Picture 7">
            <a:extLst>
              <a:ext uri="{FF2B5EF4-FFF2-40B4-BE49-F238E27FC236}">
                <a16:creationId xmlns:a16="http://schemas.microsoft.com/office/drawing/2014/main" id="{6B2A8562-681A-C548-8DDC-6015B22ABA35}"/>
              </a:ext>
            </a:extLst>
          </p:cNvPr>
          <p:cNvPicPr>
            <a:picLocks noChangeAspect="1"/>
          </p:cNvPicPr>
          <p:nvPr/>
        </p:nvPicPr>
        <p:blipFill>
          <a:blip r:embed="rId3"/>
          <a:stretch>
            <a:fillRect/>
          </a:stretch>
        </p:blipFill>
        <p:spPr>
          <a:xfrm>
            <a:off x="4861624" y="1366439"/>
            <a:ext cx="3895841" cy="1886326"/>
          </a:xfrm>
          <a:prstGeom prst="rect">
            <a:avLst/>
          </a:prstGeom>
        </p:spPr>
      </p:pic>
      <p:pic>
        <p:nvPicPr>
          <p:cNvPr id="9" name="Picture 8">
            <a:extLst>
              <a:ext uri="{FF2B5EF4-FFF2-40B4-BE49-F238E27FC236}">
                <a16:creationId xmlns:a16="http://schemas.microsoft.com/office/drawing/2014/main" id="{D8A000AD-6236-404C-98CC-6AB592F1F0E7}"/>
              </a:ext>
            </a:extLst>
          </p:cNvPr>
          <p:cNvPicPr>
            <a:picLocks noChangeAspect="1"/>
          </p:cNvPicPr>
          <p:nvPr/>
        </p:nvPicPr>
        <p:blipFill>
          <a:blip r:embed="rId4"/>
          <a:stretch>
            <a:fillRect/>
          </a:stretch>
        </p:blipFill>
        <p:spPr>
          <a:xfrm>
            <a:off x="4752020" y="3405476"/>
            <a:ext cx="3952741" cy="2363784"/>
          </a:xfrm>
          <a:prstGeom prst="rect">
            <a:avLst/>
          </a:prstGeom>
        </p:spPr>
      </p:pic>
    </p:spTree>
    <p:extLst>
      <p:ext uri="{BB962C8B-B14F-4D97-AF65-F5344CB8AC3E}">
        <p14:creationId xmlns:p14="http://schemas.microsoft.com/office/powerpoint/2010/main" val="2299190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开场故事之一</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Rectangle 1">
            <a:extLst>
              <a:ext uri="{FF2B5EF4-FFF2-40B4-BE49-F238E27FC236}">
                <a16:creationId xmlns:a16="http://schemas.microsoft.com/office/drawing/2014/main" id="{77F56086-D4E0-2741-8D04-A255F26D2776}"/>
              </a:ext>
            </a:extLst>
          </p:cNvPr>
          <p:cNvSpPr/>
          <p:nvPr/>
        </p:nvSpPr>
        <p:spPr>
          <a:xfrm>
            <a:off x="201563" y="933465"/>
            <a:ext cx="2172390" cy="369332"/>
          </a:xfrm>
          <a:prstGeom prst="rect">
            <a:avLst/>
          </a:prstGeom>
        </p:spPr>
        <p:txBody>
          <a:bodyPr wrap="none">
            <a:spAutoFit/>
          </a:bodyPr>
          <a:lstStyle/>
          <a:p>
            <a:r>
              <a:rPr lang="zh-CN" altLang="en-US" dirty="0">
                <a:latin typeface="Arial" panose="020B0604020202020204" pitchFamily="34" charset="0"/>
                <a:ea typeface="微软雅黑" panose="020B0503020204020204" pitchFamily="34" charset="-122"/>
                <a:cs typeface="Arial" panose="020B0604020202020204" pitchFamily="34" charset="0"/>
              </a:rPr>
              <a:t>时间：</a:t>
            </a:r>
            <a:r>
              <a:rPr lang="en-US" altLang="zh-CN" dirty="0">
                <a:latin typeface="Arial" panose="020B0604020202020204" pitchFamily="34" charset="0"/>
                <a:ea typeface="微软雅黑" panose="020B0503020204020204" pitchFamily="34" charset="-122"/>
                <a:cs typeface="Arial" panose="020B0604020202020204" pitchFamily="34" charset="0"/>
              </a:rPr>
              <a:t>2017 </a:t>
            </a:r>
            <a:r>
              <a:rPr lang="zh-CN" altLang="en-US" dirty="0">
                <a:latin typeface="Arial" panose="020B0604020202020204" pitchFamily="34" charset="0"/>
                <a:ea typeface="微软雅黑" panose="020B0503020204020204" pitchFamily="34" charset="-122"/>
                <a:cs typeface="Arial" panose="020B0604020202020204" pitchFamily="34" charset="0"/>
              </a:rPr>
              <a:t>年 </a:t>
            </a:r>
            <a:r>
              <a:rPr lang="en-US" altLang="zh-CN" dirty="0">
                <a:latin typeface="Arial" panose="020B0604020202020204" pitchFamily="34" charset="0"/>
                <a:ea typeface="微软雅黑" panose="020B0503020204020204" pitchFamily="34" charset="-122"/>
                <a:cs typeface="Arial" panose="020B0604020202020204" pitchFamily="34" charset="0"/>
              </a:rPr>
              <a:t>1 </a:t>
            </a:r>
            <a:r>
              <a:rPr lang="zh-CN" altLang="en-US" dirty="0">
                <a:latin typeface="Arial" panose="020B0604020202020204" pitchFamily="34" charset="0"/>
                <a:ea typeface="微软雅黑" panose="020B0503020204020204" pitchFamily="34" charset="-122"/>
                <a:cs typeface="Arial" panose="020B0604020202020204" pitchFamily="34" charset="0"/>
              </a:rPr>
              <a:t>月</a:t>
            </a:r>
            <a:endParaRPr lang="en-US" dirty="0"/>
          </a:p>
        </p:txBody>
      </p:sp>
      <p:sp>
        <p:nvSpPr>
          <p:cNvPr id="9" name="Rectangle 8">
            <a:extLst>
              <a:ext uri="{FF2B5EF4-FFF2-40B4-BE49-F238E27FC236}">
                <a16:creationId xmlns:a16="http://schemas.microsoft.com/office/drawing/2014/main" id="{34846E62-DC6A-8B45-BC43-4804C2A316A3}"/>
              </a:ext>
            </a:extLst>
          </p:cNvPr>
          <p:cNvSpPr/>
          <p:nvPr/>
        </p:nvSpPr>
        <p:spPr>
          <a:xfrm>
            <a:off x="201563" y="1302797"/>
            <a:ext cx="3877985" cy="369332"/>
          </a:xfrm>
          <a:prstGeom prst="rect">
            <a:avLst/>
          </a:prstGeom>
        </p:spPr>
        <p:txBody>
          <a:bodyPr wrap="none">
            <a:spAutoFit/>
          </a:bodyPr>
          <a:lstStyle/>
          <a:p>
            <a:r>
              <a:rPr lang="zh-CN" altLang="en-US" dirty="0">
                <a:latin typeface="Arial" panose="020B0604020202020204" pitchFamily="34" charset="0"/>
                <a:ea typeface="微软雅黑" panose="020B0503020204020204" pitchFamily="34" charset="-122"/>
                <a:cs typeface="Arial" panose="020B0604020202020204" pitchFamily="34" charset="0"/>
              </a:rPr>
              <a:t>地点：上海市黄浦区某实验室办公室</a:t>
            </a:r>
            <a:endParaRPr lang="en-US" dirty="0"/>
          </a:p>
        </p:txBody>
      </p:sp>
      <p:pic>
        <p:nvPicPr>
          <p:cNvPr id="49" name="Picture 48">
            <a:extLst>
              <a:ext uri="{FF2B5EF4-FFF2-40B4-BE49-F238E27FC236}">
                <a16:creationId xmlns:a16="http://schemas.microsoft.com/office/drawing/2014/main" id="{7C2BD5EA-AA19-C44A-91D8-CD1E362456D1}"/>
              </a:ext>
            </a:extLst>
          </p:cNvPr>
          <p:cNvPicPr>
            <a:picLocks noChangeAspect="1"/>
          </p:cNvPicPr>
          <p:nvPr/>
        </p:nvPicPr>
        <p:blipFill rotWithShape="1">
          <a:blip r:embed="rId3"/>
          <a:srcRect t="3887" b="2047"/>
          <a:stretch/>
        </p:blipFill>
        <p:spPr>
          <a:xfrm>
            <a:off x="982630" y="1763815"/>
            <a:ext cx="6919740" cy="1226074"/>
          </a:xfrm>
          <a:prstGeom prst="rect">
            <a:avLst/>
          </a:prstGeom>
        </p:spPr>
      </p:pic>
      <p:pic>
        <p:nvPicPr>
          <p:cNvPr id="50" name="Picture 49">
            <a:extLst>
              <a:ext uri="{FF2B5EF4-FFF2-40B4-BE49-F238E27FC236}">
                <a16:creationId xmlns:a16="http://schemas.microsoft.com/office/drawing/2014/main" id="{30F52413-9E1C-9D4F-9049-5408D929CC12}"/>
              </a:ext>
            </a:extLst>
          </p:cNvPr>
          <p:cNvPicPr>
            <a:picLocks noChangeAspect="1"/>
          </p:cNvPicPr>
          <p:nvPr/>
        </p:nvPicPr>
        <p:blipFill>
          <a:blip r:embed="rId4"/>
          <a:stretch>
            <a:fillRect/>
          </a:stretch>
        </p:blipFill>
        <p:spPr>
          <a:xfrm>
            <a:off x="971600" y="3285221"/>
            <a:ext cx="7020780" cy="3350073"/>
          </a:xfrm>
          <a:prstGeom prst="rect">
            <a:avLst/>
          </a:prstGeom>
        </p:spPr>
      </p:pic>
      <p:pic>
        <p:nvPicPr>
          <p:cNvPr id="51" name="Picture 50">
            <a:extLst>
              <a:ext uri="{FF2B5EF4-FFF2-40B4-BE49-F238E27FC236}">
                <a16:creationId xmlns:a16="http://schemas.microsoft.com/office/drawing/2014/main" id="{DE3D9E52-17B8-D94B-9CAC-C9731E0CFD76}"/>
              </a:ext>
            </a:extLst>
          </p:cNvPr>
          <p:cNvPicPr>
            <a:picLocks noChangeAspect="1"/>
          </p:cNvPicPr>
          <p:nvPr/>
        </p:nvPicPr>
        <p:blipFill>
          <a:blip r:embed="rId5"/>
          <a:stretch>
            <a:fillRect/>
          </a:stretch>
        </p:blipFill>
        <p:spPr>
          <a:xfrm>
            <a:off x="6552221" y="3285221"/>
            <a:ext cx="1440160" cy="1228157"/>
          </a:xfrm>
          <a:prstGeom prst="rect">
            <a:avLst/>
          </a:prstGeom>
        </p:spPr>
      </p:pic>
      <p:sp>
        <p:nvSpPr>
          <p:cNvPr id="52" name="TextBox 51">
            <a:extLst>
              <a:ext uri="{FF2B5EF4-FFF2-40B4-BE49-F238E27FC236}">
                <a16:creationId xmlns:a16="http://schemas.microsoft.com/office/drawing/2014/main" id="{9C51761C-70A5-CA4C-9BEA-0611BB706551}"/>
              </a:ext>
            </a:extLst>
          </p:cNvPr>
          <p:cNvSpPr txBox="1"/>
          <p:nvPr/>
        </p:nvSpPr>
        <p:spPr>
          <a:xfrm>
            <a:off x="5112060" y="2699628"/>
            <a:ext cx="319831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Su</a:t>
            </a:r>
            <a:r>
              <a:rPr lang="en-US" altLang="zh-CN" dirty="0">
                <a:latin typeface="Arial" panose="020B0604020202020204" pitchFamily="34" charset="0"/>
                <a:cs typeface="Arial" panose="020B0604020202020204" pitchFamily="34" charset="0"/>
              </a:rPr>
              <a:t>bmitting</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configr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package</a:t>
            </a:r>
            <a:endParaRPr lang="en-US" dirty="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42566388-E2D9-EA45-A52C-52CD53ABC12E}"/>
              </a:ext>
            </a:extLst>
          </p:cNvPr>
          <p:cNvSpPr/>
          <p:nvPr/>
        </p:nvSpPr>
        <p:spPr>
          <a:xfrm>
            <a:off x="8156139" y="2744633"/>
            <a:ext cx="646331"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a:t>
            </a:r>
            <a:endParaRPr lang="en-US" b="1" dirty="0"/>
          </a:p>
        </p:txBody>
      </p:sp>
      <p:sp>
        <p:nvSpPr>
          <p:cNvPr id="12" name="TextBox 11">
            <a:extLst>
              <a:ext uri="{FF2B5EF4-FFF2-40B4-BE49-F238E27FC236}">
                <a16:creationId xmlns:a16="http://schemas.microsoft.com/office/drawing/2014/main" id="{6A9A8875-E101-A740-B3BF-35FA618167AE}"/>
              </a:ext>
            </a:extLst>
          </p:cNvPr>
          <p:cNvSpPr txBox="1"/>
          <p:nvPr/>
        </p:nvSpPr>
        <p:spPr>
          <a:xfrm>
            <a:off x="6037105" y="2699628"/>
            <a:ext cx="1415772"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Successful.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959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22" presetClass="entr" presetSubtype="8" repeatCount="10000" fill="hold" nodeType="withEffect">
                                  <p:stCondLst>
                                    <p:cond delay="0"/>
                                  </p:stCondLst>
                                  <p:childTnLst>
                                    <p:set>
                                      <p:cBhvr>
                                        <p:cTn id="10" dur="1" fill="hold">
                                          <p:stCondLst>
                                            <p:cond delay="0"/>
                                          </p:stCondLst>
                                        </p:cTn>
                                        <p:tgtEl>
                                          <p:spTgt spid="53">
                                            <p:txEl>
                                              <p:pRg st="0" end="0"/>
                                            </p:txEl>
                                          </p:spTgt>
                                        </p:tgtEl>
                                        <p:attrNameLst>
                                          <p:attrName>style.visibility</p:attrName>
                                        </p:attrNameLst>
                                      </p:cBhvr>
                                      <p:to>
                                        <p:strVal val="visible"/>
                                      </p:to>
                                    </p:set>
                                    <p:animEffect transition="in" filter="wipe(left)">
                                      <p:cBhvr>
                                        <p:cTn id="11" dur="2000"/>
                                        <p:tgtEl>
                                          <p:spTgt spid="5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52"/>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53">
                                            <p:txEl>
                                              <p:pRg st="0" end="0"/>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3" grpId="1" build="allAtOnce"/>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开场故事之一</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7" name="Picture 6">
            <a:extLst>
              <a:ext uri="{FF2B5EF4-FFF2-40B4-BE49-F238E27FC236}">
                <a16:creationId xmlns:a16="http://schemas.microsoft.com/office/drawing/2014/main" id="{C39CA415-7522-B54A-B388-2E8836312132}"/>
              </a:ext>
            </a:extLst>
          </p:cNvPr>
          <p:cNvPicPr>
            <a:picLocks noChangeAspect="1"/>
          </p:cNvPicPr>
          <p:nvPr/>
        </p:nvPicPr>
        <p:blipFill>
          <a:blip r:embed="rId2"/>
          <a:stretch>
            <a:fillRect/>
          </a:stretch>
        </p:blipFill>
        <p:spPr>
          <a:xfrm>
            <a:off x="1421650" y="1043735"/>
            <a:ext cx="6075675" cy="2963543"/>
          </a:xfrm>
          <a:prstGeom prst="rect">
            <a:avLst/>
          </a:prstGeom>
        </p:spPr>
      </p:pic>
      <p:pic>
        <p:nvPicPr>
          <p:cNvPr id="8" name="Picture 7">
            <a:extLst>
              <a:ext uri="{FF2B5EF4-FFF2-40B4-BE49-F238E27FC236}">
                <a16:creationId xmlns:a16="http://schemas.microsoft.com/office/drawing/2014/main" id="{A0858A03-71E6-F84B-AD54-D56FC6DB8E7E}"/>
              </a:ext>
            </a:extLst>
          </p:cNvPr>
          <p:cNvPicPr>
            <a:picLocks noChangeAspect="1"/>
          </p:cNvPicPr>
          <p:nvPr/>
        </p:nvPicPr>
        <p:blipFill>
          <a:blip r:embed="rId3"/>
          <a:stretch>
            <a:fillRect/>
          </a:stretch>
        </p:blipFill>
        <p:spPr>
          <a:xfrm>
            <a:off x="1511660" y="3987584"/>
            <a:ext cx="3911600" cy="2660650"/>
          </a:xfrm>
          <a:prstGeom prst="rect">
            <a:avLst/>
          </a:prstGeom>
        </p:spPr>
      </p:pic>
      <p:pic>
        <p:nvPicPr>
          <p:cNvPr id="9" name="Picture 8">
            <a:extLst>
              <a:ext uri="{FF2B5EF4-FFF2-40B4-BE49-F238E27FC236}">
                <a16:creationId xmlns:a16="http://schemas.microsoft.com/office/drawing/2014/main" id="{209AA038-7C79-5548-B152-B7F67E0F0D0A}"/>
              </a:ext>
            </a:extLst>
          </p:cNvPr>
          <p:cNvPicPr>
            <a:picLocks noChangeAspect="1"/>
          </p:cNvPicPr>
          <p:nvPr/>
        </p:nvPicPr>
        <p:blipFill rotWithShape="1">
          <a:blip r:embed="rId4"/>
          <a:srcRect l="5132" t="16763" b="25862"/>
          <a:stretch/>
        </p:blipFill>
        <p:spPr>
          <a:xfrm>
            <a:off x="1844168" y="1650919"/>
            <a:ext cx="4528031" cy="584083"/>
          </a:xfrm>
          <a:prstGeom prst="rect">
            <a:avLst/>
          </a:prstGeom>
        </p:spPr>
      </p:pic>
    </p:spTree>
    <p:extLst>
      <p:ext uri="{BB962C8B-B14F-4D97-AF65-F5344CB8AC3E}">
        <p14:creationId xmlns:p14="http://schemas.microsoft.com/office/powerpoint/2010/main" val="421342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开场故事二</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Rectangle 2">
            <a:extLst>
              <a:ext uri="{FF2B5EF4-FFF2-40B4-BE49-F238E27FC236}">
                <a16:creationId xmlns:a16="http://schemas.microsoft.com/office/drawing/2014/main" id="{49909E42-49F1-4F49-B63E-69115B6DEB37}"/>
              </a:ext>
            </a:extLst>
          </p:cNvPr>
          <p:cNvSpPr/>
          <p:nvPr/>
        </p:nvSpPr>
        <p:spPr>
          <a:xfrm>
            <a:off x="0" y="1"/>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5971B6C-0D00-9C44-8A19-ACD1613F405E}"/>
              </a:ext>
            </a:extLst>
          </p:cNvPr>
          <p:cNvSpPr/>
          <p:nvPr/>
        </p:nvSpPr>
        <p:spPr>
          <a:xfrm>
            <a:off x="3754653" y="2798930"/>
            <a:ext cx="1415772" cy="830997"/>
          </a:xfrm>
          <a:prstGeom prst="rect">
            <a:avLst/>
          </a:prstGeom>
        </p:spPr>
        <p:txBody>
          <a:bodyPr wrap="none">
            <a:spAutoFit/>
          </a:bodyPr>
          <a:lstStyle/>
          <a:p>
            <a:pPr algn="ctr"/>
            <a:r>
              <a:rPr lang="zh-CN" altLang="en-US" sz="4800" b="1" dirty="0">
                <a:solidFill>
                  <a:schemeClr val="bg1"/>
                </a:solidFill>
                <a:latin typeface="Arial" panose="020B0604020202020204" pitchFamily="34" charset="0"/>
                <a:ea typeface="微软雅黑" panose="020B0503020204020204" pitchFamily="34" charset="-122"/>
                <a:cs typeface="Arial" panose="020B0604020202020204" pitchFamily="34" charset="0"/>
              </a:rPr>
              <a:t>剧终</a:t>
            </a:r>
            <a:endParaRPr lang="en-US" sz="4800" b="1" dirty="0">
              <a:solidFill>
                <a:schemeClr val="bg1"/>
              </a:solidFill>
            </a:endParaRPr>
          </a:p>
        </p:txBody>
      </p:sp>
    </p:spTree>
    <p:extLst>
      <p:ext uri="{BB962C8B-B14F-4D97-AF65-F5344CB8AC3E}">
        <p14:creationId xmlns:p14="http://schemas.microsoft.com/office/powerpoint/2010/main" val="36843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000" fill="hold"/>
                                        <p:tgtEl>
                                          <p:spTgt spid="27"/>
                                        </p:tgtEl>
                                        <p:attrNameLst>
                                          <p:attrName>ppt_x</p:attrName>
                                        </p:attrNameLst>
                                      </p:cBhvr>
                                      <p:tavLst>
                                        <p:tav tm="0">
                                          <p:val>
                                            <p:strVal val="#ppt_x"/>
                                          </p:val>
                                        </p:tav>
                                        <p:tav tm="100000">
                                          <p:val>
                                            <p:strVal val="#ppt_x"/>
                                          </p:val>
                                        </p:tav>
                                      </p:tavLst>
                                    </p:anim>
                                    <p:anim calcmode="lin" valueType="num">
                                      <p:cBhvr additive="base">
                                        <p:cTn id="8" dur="20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开场故事之二</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Rectangle 1">
            <a:extLst>
              <a:ext uri="{FF2B5EF4-FFF2-40B4-BE49-F238E27FC236}">
                <a16:creationId xmlns:a16="http://schemas.microsoft.com/office/drawing/2014/main" id="{77F56086-D4E0-2741-8D04-A255F26D2776}"/>
              </a:ext>
            </a:extLst>
          </p:cNvPr>
          <p:cNvSpPr/>
          <p:nvPr/>
        </p:nvSpPr>
        <p:spPr>
          <a:xfrm>
            <a:off x="201563" y="933465"/>
            <a:ext cx="4596130" cy="369332"/>
          </a:xfrm>
          <a:prstGeom prst="rect">
            <a:avLst/>
          </a:prstGeom>
        </p:spPr>
        <p:txBody>
          <a:bodyPr wrap="none">
            <a:spAutoFit/>
          </a:bodyPr>
          <a:lstStyle/>
          <a:p>
            <a:r>
              <a:rPr lang="zh-CN" altLang="en-US" dirty="0">
                <a:latin typeface="Arial" panose="020B0604020202020204" pitchFamily="34" charset="0"/>
                <a:ea typeface="微软雅黑" panose="020B0503020204020204" pitchFamily="34" charset="-122"/>
                <a:cs typeface="Arial" panose="020B0604020202020204" pitchFamily="34" charset="0"/>
              </a:rPr>
              <a:t>时间：</a:t>
            </a:r>
            <a:r>
              <a:rPr lang="en-US" altLang="zh-CN" dirty="0">
                <a:latin typeface="Arial" panose="020B0604020202020204" pitchFamily="34" charset="0"/>
                <a:ea typeface="微软雅黑" panose="020B0503020204020204" pitchFamily="34" charset="-122"/>
                <a:cs typeface="Arial" panose="020B0604020202020204" pitchFamily="34" charset="0"/>
              </a:rPr>
              <a:t>2019 </a:t>
            </a:r>
            <a:r>
              <a:rPr lang="zh-CN" altLang="en-US" dirty="0">
                <a:latin typeface="Arial" panose="020B0604020202020204" pitchFamily="34" charset="0"/>
                <a:ea typeface="微软雅黑" panose="020B0503020204020204" pitchFamily="34" charset="-122"/>
                <a:cs typeface="Arial" panose="020B0604020202020204" pitchFamily="34" charset="0"/>
              </a:rPr>
              <a:t>年 </a:t>
            </a:r>
            <a:r>
              <a:rPr lang="en-US" altLang="zh-CN" dirty="0">
                <a:latin typeface="Arial" panose="020B0604020202020204" pitchFamily="34" charset="0"/>
                <a:ea typeface="微软雅黑" panose="020B0503020204020204" pitchFamily="34" charset="-122"/>
                <a:cs typeface="Arial" panose="020B0604020202020204" pitchFamily="34" charset="0"/>
              </a:rPr>
              <a:t>1 </a:t>
            </a:r>
            <a:r>
              <a:rPr lang="zh-CN" altLang="en-US" dirty="0">
                <a:latin typeface="Arial" panose="020B0604020202020204" pitchFamily="34" charset="0"/>
                <a:ea typeface="微软雅黑" panose="020B0503020204020204" pitchFamily="34" charset="-122"/>
                <a:cs typeface="Arial" panose="020B0604020202020204" pitchFamily="34" charset="0"/>
              </a:rPr>
              <a:t>月 </a:t>
            </a:r>
            <a:r>
              <a:rPr lang="en-US" altLang="zh-CN" dirty="0">
                <a:latin typeface="Arial" panose="020B0604020202020204" pitchFamily="34" charset="0"/>
                <a:ea typeface="微软雅黑" panose="020B0503020204020204" pitchFamily="34" charset="-122"/>
                <a:cs typeface="Arial" panose="020B0604020202020204" pitchFamily="34" charset="0"/>
              </a:rPr>
              <a:t>19</a:t>
            </a:r>
            <a:r>
              <a:rPr lang="zh-CN" altLang="en-US" dirty="0">
                <a:latin typeface="Arial" panose="020B0604020202020204" pitchFamily="34" charset="0"/>
                <a:ea typeface="微软雅黑" panose="020B0503020204020204" pitchFamily="34" charset="-122"/>
                <a:cs typeface="Arial" panose="020B0604020202020204" pitchFamily="34" charset="0"/>
              </a:rPr>
              <a:t> 日 </a:t>
            </a:r>
            <a:r>
              <a:rPr lang="en-US" altLang="zh-CN" dirty="0">
                <a:latin typeface="Arial" panose="020B0604020202020204" pitchFamily="34" charset="0"/>
                <a:ea typeface="微软雅黑" panose="020B0503020204020204" pitchFamily="34" charset="-122"/>
                <a:cs typeface="Arial" panose="020B0604020202020204" pitchFamily="34" charset="0"/>
              </a:rPr>
              <a:t>18</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00</a:t>
            </a:r>
            <a:r>
              <a:rPr lang="zh-CN" altLang="en-US" dirty="0">
                <a:latin typeface="Arial" panose="020B0604020202020204" pitchFamily="34" charset="0"/>
                <a:ea typeface="微软雅黑" panose="020B0503020204020204" pitchFamily="34" charset="-122"/>
                <a:cs typeface="Arial" panose="020B0604020202020204" pitchFamily="34" charset="0"/>
              </a:rPr>
              <a:t> </a:t>
            </a:r>
            <a:r>
              <a:rPr lang="en-US" altLang="zh-CN" dirty="0">
                <a:latin typeface="Arial" panose="020B0604020202020204" pitchFamily="34" charset="0"/>
                <a:ea typeface="微软雅黑" panose="020B0503020204020204" pitchFamily="34" charset="-122"/>
                <a:cs typeface="Arial" panose="020B0604020202020204" pitchFamily="34" charset="0"/>
              </a:rPr>
              <a:t>–</a:t>
            </a:r>
            <a:r>
              <a:rPr lang="zh-CN" altLang="en-US" dirty="0">
                <a:latin typeface="Arial" panose="020B0604020202020204" pitchFamily="34" charset="0"/>
                <a:ea typeface="微软雅黑" panose="020B0503020204020204" pitchFamily="34" charset="-122"/>
                <a:cs typeface="Arial" panose="020B0604020202020204" pitchFamily="34" charset="0"/>
              </a:rPr>
              <a:t> </a:t>
            </a:r>
            <a:r>
              <a:rPr lang="en-US" altLang="zh-CN" dirty="0">
                <a:latin typeface="Arial" panose="020B0604020202020204" pitchFamily="34" charset="0"/>
                <a:ea typeface="微软雅黑" panose="020B0503020204020204" pitchFamily="34" charset="-122"/>
                <a:cs typeface="Arial" panose="020B0604020202020204" pitchFamily="34" charset="0"/>
              </a:rPr>
              <a:t>20</a:t>
            </a:r>
            <a:r>
              <a:rPr lang="zh-CN" altLang="en-US" dirty="0">
                <a:latin typeface="Arial" panose="020B0604020202020204" pitchFamily="34" charset="0"/>
                <a:ea typeface="微软雅黑" panose="020B0503020204020204" pitchFamily="34" charset="-122"/>
                <a:cs typeface="Arial" panose="020B0604020202020204" pitchFamily="34" charset="0"/>
              </a:rPr>
              <a:t>：</a:t>
            </a:r>
            <a:r>
              <a:rPr lang="en-US" altLang="zh-CN" dirty="0">
                <a:latin typeface="Arial" panose="020B0604020202020204" pitchFamily="34" charset="0"/>
                <a:ea typeface="微软雅黑" panose="020B0503020204020204" pitchFamily="34" charset="-122"/>
                <a:cs typeface="Arial" panose="020B0604020202020204" pitchFamily="34" charset="0"/>
              </a:rPr>
              <a:t>00</a:t>
            </a:r>
            <a:endParaRPr lang="en-US" dirty="0"/>
          </a:p>
        </p:txBody>
      </p:sp>
      <p:sp>
        <p:nvSpPr>
          <p:cNvPr id="9" name="Rectangle 8">
            <a:extLst>
              <a:ext uri="{FF2B5EF4-FFF2-40B4-BE49-F238E27FC236}">
                <a16:creationId xmlns:a16="http://schemas.microsoft.com/office/drawing/2014/main" id="{34846E62-DC6A-8B45-BC43-4804C2A316A3}"/>
              </a:ext>
            </a:extLst>
          </p:cNvPr>
          <p:cNvSpPr/>
          <p:nvPr/>
        </p:nvSpPr>
        <p:spPr>
          <a:xfrm>
            <a:off x="201563" y="1302797"/>
            <a:ext cx="5622052" cy="369332"/>
          </a:xfrm>
          <a:prstGeom prst="rect">
            <a:avLst/>
          </a:prstGeom>
        </p:spPr>
        <p:txBody>
          <a:bodyPr wrap="none">
            <a:spAutoFit/>
          </a:bodyPr>
          <a:lstStyle/>
          <a:p>
            <a:r>
              <a:rPr lang="zh-CN" altLang="en-US" dirty="0">
                <a:latin typeface="Arial" panose="020B0604020202020204" pitchFamily="34" charset="0"/>
                <a:ea typeface="微软雅黑" panose="020B0503020204020204" pitchFamily="34" charset="-122"/>
                <a:cs typeface="Arial" panose="020B0604020202020204" pitchFamily="34" charset="0"/>
              </a:rPr>
              <a:t>地点：上海市黄浦区**光中心**绿色时尚餐厅 </a:t>
            </a:r>
            <a:r>
              <a:rPr lang="en-US" altLang="zh-CN" dirty="0">
                <a:latin typeface="Arial" panose="020B0604020202020204" pitchFamily="34" charset="0"/>
                <a:ea typeface="微软雅黑" panose="020B0503020204020204" pitchFamily="34" charset="-122"/>
                <a:cs typeface="Arial" panose="020B0604020202020204" pitchFamily="34" charset="0"/>
              </a:rPr>
              <a:t>C13</a:t>
            </a:r>
            <a:r>
              <a:rPr lang="zh-CN" altLang="en-US" dirty="0">
                <a:latin typeface="Arial" panose="020B0604020202020204" pitchFamily="34" charset="0"/>
                <a:ea typeface="微软雅黑" panose="020B0503020204020204" pitchFamily="34" charset="-122"/>
                <a:cs typeface="Arial" panose="020B0604020202020204" pitchFamily="34" charset="0"/>
              </a:rPr>
              <a:t> 桌</a:t>
            </a:r>
            <a:endParaRPr lang="en-US" dirty="0"/>
          </a:p>
        </p:txBody>
      </p:sp>
      <p:sp>
        <p:nvSpPr>
          <p:cNvPr id="7" name="Smiley Face 6">
            <a:extLst>
              <a:ext uri="{FF2B5EF4-FFF2-40B4-BE49-F238E27FC236}">
                <a16:creationId xmlns:a16="http://schemas.microsoft.com/office/drawing/2014/main" id="{7F249C49-F733-8E49-83B2-BC2EFEBD1E0D}"/>
              </a:ext>
            </a:extLst>
          </p:cNvPr>
          <p:cNvSpPr/>
          <p:nvPr/>
        </p:nvSpPr>
        <p:spPr>
          <a:xfrm>
            <a:off x="1775010" y="2509717"/>
            <a:ext cx="1004140" cy="1004140"/>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miley Face 12">
            <a:extLst>
              <a:ext uri="{FF2B5EF4-FFF2-40B4-BE49-F238E27FC236}">
                <a16:creationId xmlns:a16="http://schemas.microsoft.com/office/drawing/2014/main" id="{DAD8C0A1-1C0B-B945-A4CC-C78C04D4A7BA}"/>
              </a:ext>
            </a:extLst>
          </p:cNvPr>
          <p:cNvSpPr/>
          <p:nvPr/>
        </p:nvSpPr>
        <p:spPr>
          <a:xfrm>
            <a:off x="5105045" y="2099070"/>
            <a:ext cx="1004140" cy="1004140"/>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Smiley Face 13">
            <a:extLst>
              <a:ext uri="{FF2B5EF4-FFF2-40B4-BE49-F238E27FC236}">
                <a16:creationId xmlns:a16="http://schemas.microsoft.com/office/drawing/2014/main" id="{9A564DF6-C13A-5040-973F-7287E290610D}"/>
              </a:ext>
            </a:extLst>
          </p:cNvPr>
          <p:cNvSpPr/>
          <p:nvPr/>
        </p:nvSpPr>
        <p:spPr>
          <a:xfrm>
            <a:off x="1640208" y="4736455"/>
            <a:ext cx="1004140" cy="1004140"/>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a:extLst>
              <a:ext uri="{FF2B5EF4-FFF2-40B4-BE49-F238E27FC236}">
                <a16:creationId xmlns:a16="http://schemas.microsoft.com/office/drawing/2014/main" id="{E9FE3B60-BC48-2C46-91BC-E3D2B2E17D59}"/>
              </a:ext>
            </a:extLst>
          </p:cNvPr>
          <p:cNvSpPr/>
          <p:nvPr/>
        </p:nvSpPr>
        <p:spPr>
          <a:xfrm>
            <a:off x="3924890" y="5454174"/>
            <a:ext cx="1004140" cy="1004140"/>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a:extLst>
              <a:ext uri="{FF2B5EF4-FFF2-40B4-BE49-F238E27FC236}">
                <a16:creationId xmlns:a16="http://schemas.microsoft.com/office/drawing/2014/main" id="{90F466E7-A81F-3D4D-AF7E-8D1F7653D778}"/>
              </a:ext>
            </a:extLst>
          </p:cNvPr>
          <p:cNvSpPr/>
          <p:nvPr/>
        </p:nvSpPr>
        <p:spPr>
          <a:xfrm>
            <a:off x="5463740" y="5454174"/>
            <a:ext cx="1004140" cy="1004140"/>
          </a:xfrm>
          <a:prstGeom prst="smileyFac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miley Face 16">
            <a:extLst>
              <a:ext uri="{FF2B5EF4-FFF2-40B4-BE49-F238E27FC236}">
                <a16:creationId xmlns:a16="http://schemas.microsoft.com/office/drawing/2014/main" id="{ED2A2F65-B2CB-8048-BD9D-BD8386172B3B}"/>
              </a:ext>
            </a:extLst>
          </p:cNvPr>
          <p:cNvSpPr/>
          <p:nvPr/>
        </p:nvSpPr>
        <p:spPr>
          <a:xfrm>
            <a:off x="6404391" y="3484133"/>
            <a:ext cx="1004140" cy="1004140"/>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5BE4BF4-194D-3E48-9C2B-43004885F758}"/>
              </a:ext>
            </a:extLst>
          </p:cNvPr>
          <p:cNvSpPr txBox="1"/>
          <p:nvPr/>
        </p:nvSpPr>
        <p:spPr>
          <a:xfrm>
            <a:off x="163483" y="3577056"/>
            <a:ext cx="1569660" cy="923330"/>
          </a:xfrm>
          <a:prstGeom prst="rect">
            <a:avLst/>
          </a:prstGeom>
          <a:noFill/>
        </p:spPr>
        <p:txBody>
          <a:bodyPr wrap="none" rtlCol="0">
            <a:spAutoFit/>
          </a:bodyPr>
          <a:lstStyle/>
          <a:p>
            <a:pPr algn="r"/>
            <a:r>
              <a:rPr lang="zh-CN" altLang="en-US" dirty="0"/>
              <a:t>百度前端实习</a:t>
            </a:r>
            <a:endParaRPr lang="en-US" altLang="zh-CN" dirty="0"/>
          </a:p>
          <a:p>
            <a:pPr algn="r"/>
            <a:r>
              <a:rPr lang="zh-CN" altLang="en-US" dirty="0"/>
              <a:t>今年毕业</a:t>
            </a:r>
            <a:endParaRPr lang="en-US" altLang="zh-CN" dirty="0"/>
          </a:p>
          <a:p>
            <a:pPr algn="r"/>
            <a:r>
              <a:rPr lang="zh-CN" altLang="en-US" dirty="0"/>
              <a:t>师弟 </a:t>
            </a:r>
            <a:r>
              <a:rPr lang="en-US" altLang="zh-CN" dirty="0"/>
              <a:t>A</a:t>
            </a:r>
            <a:endParaRPr lang="en-US" dirty="0"/>
          </a:p>
        </p:txBody>
      </p:sp>
      <p:cxnSp>
        <p:nvCxnSpPr>
          <p:cNvPr id="11" name="Straight Arrow Connector 10">
            <a:extLst>
              <a:ext uri="{FF2B5EF4-FFF2-40B4-BE49-F238E27FC236}">
                <a16:creationId xmlns:a16="http://schemas.microsoft.com/office/drawing/2014/main" id="{74AE1B30-E149-704E-85DD-A9880A406F13}"/>
              </a:ext>
            </a:extLst>
          </p:cNvPr>
          <p:cNvCxnSpPr>
            <a:cxnSpLocks/>
          </p:cNvCxnSpPr>
          <p:nvPr/>
        </p:nvCxnSpPr>
        <p:spPr>
          <a:xfrm>
            <a:off x="1733143" y="4399178"/>
            <a:ext cx="172644" cy="3372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18" name="Oval 17">
            <a:extLst>
              <a:ext uri="{FF2B5EF4-FFF2-40B4-BE49-F238E27FC236}">
                <a16:creationId xmlns:a16="http://schemas.microsoft.com/office/drawing/2014/main" id="{2BB720B0-EAFE-9045-B9BB-28ED18796126}"/>
              </a:ext>
            </a:extLst>
          </p:cNvPr>
          <p:cNvSpPr/>
          <p:nvPr/>
        </p:nvSpPr>
        <p:spPr>
          <a:xfrm>
            <a:off x="2383185" y="2898192"/>
            <a:ext cx="3808995" cy="2343540"/>
          </a:xfrm>
          <a:prstGeom prst="ellipse">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13B09D7-ECD0-DE43-896D-32B587C8590A}"/>
              </a:ext>
            </a:extLst>
          </p:cNvPr>
          <p:cNvSpPr txBox="1"/>
          <p:nvPr/>
        </p:nvSpPr>
        <p:spPr>
          <a:xfrm>
            <a:off x="2760500" y="5469779"/>
            <a:ext cx="415498" cy="369332"/>
          </a:xfrm>
          <a:prstGeom prst="rect">
            <a:avLst/>
          </a:prstGeom>
          <a:noFill/>
        </p:spPr>
        <p:txBody>
          <a:bodyPr wrap="none" rtlCol="0">
            <a:spAutoFit/>
          </a:bodyPr>
          <a:lstStyle/>
          <a:p>
            <a:r>
              <a:rPr lang="zh-CN" altLang="en-US" dirty="0"/>
              <a:t>我</a:t>
            </a:r>
            <a:endParaRPr lang="en-US" dirty="0"/>
          </a:p>
        </p:txBody>
      </p:sp>
      <p:cxnSp>
        <p:nvCxnSpPr>
          <p:cNvPr id="23" name="Straight Arrow Connector 22">
            <a:extLst>
              <a:ext uri="{FF2B5EF4-FFF2-40B4-BE49-F238E27FC236}">
                <a16:creationId xmlns:a16="http://schemas.microsoft.com/office/drawing/2014/main" id="{B59EC301-524C-744E-9161-992038F10971}"/>
              </a:ext>
            </a:extLst>
          </p:cNvPr>
          <p:cNvCxnSpPr>
            <a:cxnSpLocks/>
          </p:cNvCxnSpPr>
          <p:nvPr/>
        </p:nvCxnSpPr>
        <p:spPr>
          <a:xfrm>
            <a:off x="3292150" y="5740595"/>
            <a:ext cx="493462" cy="98516"/>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CE2820C9-1BC6-9B47-98D0-33579799321E}"/>
              </a:ext>
            </a:extLst>
          </p:cNvPr>
          <p:cNvSpPr txBox="1"/>
          <p:nvPr/>
        </p:nvSpPr>
        <p:spPr>
          <a:xfrm>
            <a:off x="6029298" y="4957878"/>
            <a:ext cx="877163" cy="369332"/>
          </a:xfrm>
          <a:prstGeom prst="rect">
            <a:avLst/>
          </a:prstGeom>
          <a:noFill/>
        </p:spPr>
        <p:txBody>
          <a:bodyPr wrap="none" rtlCol="0">
            <a:spAutoFit/>
          </a:bodyPr>
          <a:lstStyle/>
          <a:p>
            <a:r>
              <a:rPr lang="zh-CN" altLang="en-US" dirty="0"/>
              <a:t>家属区</a:t>
            </a:r>
            <a:endParaRPr lang="en-US" dirty="0"/>
          </a:p>
        </p:txBody>
      </p:sp>
      <p:sp>
        <p:nvSpPr>
          <p:cNvPr id="26" name="Oval 25">
            <a:extLst>
              <a:ext uri="{FF2B5EF4-FFF2-40B4-BE49-F238E27FC236}">
                <a16:creationId xmlns:a16="http://schemas.microsoft.com/office/drawing/2014/main" id="{AE529F43-7FD8-EA44-9B05-98F70B0B08AE}"/>
              </a:ext>
            </a:extLst>
          </p:cNvPr>
          <p:cNvSpPr/>
          <p:nvPr/>
        </p:nvSpPr>
        <p:spPr>
          <a:xfrm>
            <a:off x="5103700" y="4802094"/>
            <a:ext cx="2207645" cy="2003728"/>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52104B8-AA90-F54D-8B99-DFA7694AEF5C}"/>
              </a:ext>
            </a:extLst>
          </p:cNvPr>
          <p:cNvSpPr txBox="1"/>
          <p:nvPr/>
        </p:nvSpPr>
        <p:spPr>
          <a:xfrm>
            <a:off x="6558669" y="3036909"/>
            <a:ext cx="1850186" cy="369332"/>
          </a:xfrm>
          <a:prstGeom prst="rect">
            <a:avLst/>
          </a:prstGeom>
          <a:noFill/>
        </p:spPr>
        <p:txBody>
          <a:bodyPr wrap="none" rtlCol="0">
            <a:spAutoFit/>
          </a:bodyPr>
          <a:lstStyle/>
          <a:p>
            <a:r>
              <a:rPr lang="zh-CN" altLang="en-US" dirty="0"/>
              <a:t>今年毕业 师弟 </a:t>
            </a:r>
            <a:r>
              <a:rPr lang="en-US" altLang="zh-CN" dirty="0"/>
              <a:t>B</a:t>
            </a:r>
            <a:endParaRPr lang="en-US" dirty="0"/>
          </a:p>
        </p:txBody>
      </p:sp>
      <p:sp>
        <p:nvSpPr>
          <p:cNvPr id="34" name="TextBox 33">
            <a:extLst>
              <a:ext uri="{FF2B5EF4-FFF2-40B4-BE49-F238E27FC236}">
                <a16:creationId xmlns:a16="http://schemas.microsoft.com/office/drawing/2014/main" id="{7BE58BC7-DC64-F74C-B062-33E7FF6F7EE8}"/>
              </a:ext>
            </a:extLst>
          </p:cNvPr>
          <p:cNvSpPr txBox="1"/>
          <p:nvPr/>
        </p:nvSpPr>
        <p:spPr>
          <a:xfrm>
            <a:off x="6136076" y="2029997"/>
            <a:ext cx="1875835" cy="369332"/>
          </a:xfrm>
          <a:prstGeom prst="rect">
            <a:avLst/>
          </a:prstGeom>
          <a:noFill/>
        </p:spPr>
        <p:txBody>
          <a:bodyPr wrap="none" rtlCol="0">
            <a:spAutoFit/>
          </a:bodyPr>
          <a:lstStyle/>
          <a:p>
            <a:r>
              <a:rPr lang="zh-CN" altLang="en-US" dirty="0"/>
              <a:t>后年毕业 师妹 </a:t>
            </a:r>
            <a:r>
              <a:rPr lang="en-US" altLang="zh-CN" dirty="0"/>
              <a:t>A</a:t>
            </a:r>
            <a:endParaRPr lang="en-US" dirty="0"/>
          </a:p>
        </p:txBody>
      </p:sp>
      <p:sp>
        <p:nvSpPr>
          <p:cNvPr id="35" name="Smiley Face 34">
            <a:extLst>
              <a:ext uri="{FF2B5EF4-FFF2-40B4-BE49-F238E27FC236}">
                <a16:creationId xmlns:a16="http://schemas.microsoft.com/office/drawing/2014/main" id="{F79B484A-52A8-1C47-A1A9-33C208B43EC0}"/>
              </a:ext>
            </a:extLst>
          </p:cNvPr>
          <p:cNvSpPr/>
          <p:nvPr/>
        </p:nvSpPr>
        <p:spPr>
          <a:xfrm>
            <a:off x="3283542" y="1783090"/>
            <a:ext cx="1004140" cy="1004140"/>
          </a:xfrm>
          <a:prstGeom prst="smileyFac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FE7A33E-35BE-EE43-AF94-56AA0F9C53BC}"/>
              </a:ext>
            </a:extLst>
          </p:cNvPr>
          <p:cNvSpPr txBox="1"/>
          <p:nvPr/>
        </p:nvSpPr>
        <p:spPr>
          <a:xfrm>
            <a:off x="61108" y="2322403"/>
            <a:ext cx="1875835" cy="369332"/>
          </a:xfrm>
          <a:prstGeom prst="rect">
            <a:avLst/>
          </a:prstGeom>
          <a:noFill/>
        </p:spPr>
        <p:txBody>
          <a:bodyPr wrap="none" rtlCol="0">
            <a:spAutoFit/>
          </a:bodyPr>
          <a:lstStyle/>
          <a:p>
            <a:r>
              <a:rPr lang="zh-CN" altLang="en-US" dirty="0"/>
              <a:t>毕业两年 师姐 </a:t>
            </a:r>
            <a:r>
              <a:rPr lang="en-US" altLang="zh-CN" dirty="0"/>
              <a:t>A</a:t>
            </a:r>
            <a:endParaRPr lang="en-US" dirty="0"/>
          </a:p>
        </p:txBody>
      </p:sp>
      <p:sp>
        <p:nvSpPr>
          <p:cNvPr id="37" name="TextBox 36">
            <a:extLst>
              <a:ext uri="{FF2B5EF4-FFF2-40B4-BE49-F238E27FC236}">
                <a16:creationId xmlns:a16="http://schemas.microsoft.com/office/drawing/2014/main" id="{0C44B978-2DF7-8743-8885-442D25FBF3D8}"/>
              </a:ext>
            </a:extLst>
          </p:cNvPr>
          <p:cNvSpPr txBox="1"/>
          <p:nvPr/>
        </p:nvSpPr>
        <p:spPr>
          <a:xfrm>
            <a:off x="1391020" y="1794041"/>
            <a:ext cx="1875835" cy="369332"/>
          </a:xfrm>
          <a:prstGeom prst="rect">
            <a:avLst/>
          </a:prstGeom>
          <a:noFill/>
        </p:spPr>
        <p:txBody>
          <a:bodyPr wrap="none" rtlCol="0">
            <a:spAutoFit/>
          </a:bodyPr>
          <a:lstStyle/>
          <a:p>
            <a:r>
              <a:rPr lang="zh-CN" altLang="en-US" dirty="0"/>
              <a:t>毕业两年 师兄 </a:t>
            </a:r>
            <a:r>
              <a:rPr lang="en-US" altLang="zh-CN" dirty="0"/>
              <a:t>A</a:t>
            </a:r>
            <a:endParaRPr lang="en-US" dirty="0"/>
          </a:p>
        </p:txBody>
      </p:sp>
      <p:pic>
        <p:nvPicPr>
          <p:cNvPr id="48" name="Picture 47">
            <a:extLst>
              <a:ext uri="{FF2B5EF4-FFF2-40B4-BE49-F238E27FC236}">
                <a16:creationId xmlns:a16="http://schemas.microsoft.com/office/drawing/2014/main" id="{E072EB35-BCE1-AF4F-8207-63E8923E0B25}"/>
              </a:ext>
            </a:extLst>
          </p:cNvPr>
          <p:cNvPicPr>
            <a:picLocks noChangeAspect="1"/>
          </p:cNvPicPr>
          <p:nvPr/>
        </p:nvPicPr>
        <p:blipFill>
          <a:blip r:embed="rId3"/>
          <a:stretch>
            <a:fillRect/>
          </a:stretch>
        </p:blipFill>
        <p:spPr>
          <a:xfrm>
            <a:off x="2968249" y="3507810"/>
            <a:ext cx="2597705" cy="1008065"/>
          </a:xfrm>
          <a:prstGeom prst="rect">
            <a:avLst/>
          </a:prstGeom>
        </p:spPr>
      </p:pic>
    </p:spTree>
    <p:extLst>
      <p:ext uri="{BB962C8B-B14F-4D97-AF65-F5344CB8AC3E}">
        <p14:creationId xmlns:p14="http://schemas.microsoft.com/office/powerpoint/2010/main" val="367588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1"/>
            <a:ext cx="9144000" cy="783073"/>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161510" y="457717"/>
            <a:ext cx="6210690" cy="451003"/>
          </a:xfrm>
          <a:prstGeom prst="roundRect">
            <a:avLst>
              <a:gd name="adj" fmla="val 49850"/>
            </a:avLst>
          </a:prstGeom>
          <a:solidFill>
            <a:schemeClr val="tx2"/>
          </a:solidFill>
          <a:ln w="50800" cap="flat">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25000" dirty="0"/>
          </a:p>
        </p:txBody>
      </p:sp>
      <p:sp>
        <p:nvSpPr>
          <p:cNvPr id="33" name="TextBox 32"/>
          <p:cNvSpPr txBox="1"/>
          <p:nvPr/>
        </p:nvSpPr>
        <p:spPr>
          <a:xfrm>
            <a:off x="341530" y="503675"/>
            <a:ext cx="5265585" cy="369332"/>
          </a:xfrm>
          <a:prstGeom prst="rect">
            <a:avLst/>
          </a:prstGeom>
          <a:noFill/>
        </p:spPr>
        <p:txBody>
          <a:bodyPr wrap="square" rtlCol="0">
            <a:spAutoFit/>
          </a:bodyPr>
          <a:lstStyle/>
          <a:p>
            <a:r>
              <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openbiox </a:t>
            </a: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简介</a:t>
            </a:r>
            <a:endParaRPr lang="en-US" altLang="zh-CN"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矩形 2">
            <a:extLst>
              <a:ext uri="{FF2B5EF4-FFF2-40B4-BE49-F238E27FC236}">
                <a16:creationId xmlns:a16="http://schemas.microsoft.com/office/drawing/2014/main" id="{84A94BC7-8F5D-49D2-BB84-18CF5A1A730E}"/>
              </a:ext>
            </a:extLst>
          </p:cNvPr>
          <p:cNvSpPr/>
          <p:nvPr/>
        </p:nvSpPr>
        <p:spPr>
          <a:xfrm>
            <a:off x="251520" y="2727352"/>
            <a:ext cx="8460940" cy="2951898"/>
          </a:xfrm>
          <a:prstGeom prst="rect">
            <a:avLst/>
          </a:prstGeom>
        </p:spPr>
        <p:txBody>
          <a:bodyPr wrap="square">
            <a:spAutoFit/>
          </a:bodyPr>
          <a:lstStyle/>
          <a:p>
            <a:pPr algn="just">
              <a:lnSpc>
                <a:spcPct val="150000"/>
              </a:lnSpc>
            </a:pPr>
            <a:r>
              <a:rPr lang="en-US" altLang="zh-CN" dirty="0">
                <a:latin typeface="Arial" panose="020B0604020202020204" pitchFamily="34" charset="0"/>
                <a:ea typeface="微软雅黑" panose="020B0503020204020204" pitchFamily="34" charset="-122"/>
                <a:cs typeface="Arial" panose="020B0604020202020204" pitchFamily="34" charset="0"/>
              </a:rPr>
              <a:t>openbiox </a:t>
            </a:r>
            <a:r>
              <a:rPr lang="zh-CN" altLang="en-US" dirty="0">
                <a:latin typeface="Arial" panose="020B0604020202020204" pitchFamily="34" charset="0"/>
                <a:ea typeface="微软雅黑" panose="020B0503020204020204" pitchFamily="34" charset="-122"/>
                <a:cs typeface="Arial" panose="020B0604020202020204" pitchFamily="34" charset="0"/>
              </a:rPr>
              <a:t>成立于 </a:t>
            </a:r>
            <a:r>
              <a:rPr lang="en-US" altLang="zh-CN" dirty="0">
                <a:latin typeface="Arial" panose="020B0604020202020204" pitchFamily="34" charset="0"/>
                <a:ea typeface="微软雅黑" panose="020B0503020204020204" pitchFamily="34" charset="-122"/>
                <a:cs typeface="Arial" panose="020B0604020202020204" pitchFamily="34" charset="0"/>
              </a:rPr>
              <a:t>2019 </a:t>
            </a:r>
            <a:r>
              <a:rPr lang="zh-CN" altLang="en-US" dirty="0">
                <a:latin typeface="Arial" panose="020B0604020202020204" pitchFamily="34" charset="0"/>
                <a:ea typeface="微软雅黑" panose="020B0503020204020204" pitchFamily="34" charset="-122"/>
                <a:cs typeface="Arial" panose="020B0604020202020204" pitchFamily="34" charset="0"/>
              </a:rPr>
              <a:t>年 </a:t>
            </a:r>
            <a:r>
              <a:rPr lang="en-US" altLang="zh-CN" dirty="0">
                <a:latin typeface="Arial" panose="020B0604020202020204" pitchFamily="34" charset="0"/>
                <a:ea typeface="微软雅黑" panose="020B0503020204020204" pitchFamily="34" charset="-122"/>
                <a:cs typeface="Arial" panose="020B0604020202020204" pitchFamily="34" charset="0"/>
              </a:rPr>
              <a:t>3 </a:t>
            </a:r>
            <a:r>
              <a:rPr lang="zh-CN" altLang="en-US" dirty="0">
                <a:latin typeface="Arial" panose="020B0604020202020204" pitchFamily="34" charset="0"/>
                <a:ea typeface="微软雅黑" panose="020B0503020204020204" pitchFamily="34" charset="-122"/>
                <a:cs typeface="Arial" panose="020B0604020202020204" pitchFamily="34" charset="0"/>
              </a:rPr>
              <a:t>月，是一个社区驱动建立的生物信息学创新协作组，由来自全世界范围内的知名高校、科研院所的在读中国籍本科生、硕士生、博士生，以及博士后、工作人员所构成。</a:t>
            </a:r>
            <a:endParaRPr lang="en-US" altLang="zh-CN" dirty="0">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endParaRPr lang="zh-CN" altLang="en-US" dirty="0">
              <a:latin typeface="Arial" panose="020B0604020202020204" pitchFamily="34" charset="0"/>
              <a:ea typeface="微软雅黑" panose="020B0503020204020204" pitchFamily="34" charset="-122"/>
              <a:cs typeface="Arial" panose="020B0604020202020204" pitchFamily="34" charset="0"/>
            </a:endParaRPr>
          </a:p>
          <a:p>
            <a:pPr algn="just">
              <a:lnSpc>
                <a:spcPct val="150000"/>
              </a:lnSpc>
            </a:pPr>
            <a:r>
              <a:rPr lang="zh-CN" altLang="en-US" dirty="0">
                <a:latin typeface="Arial" panose="020B0604020202020204" pitchFamily="34" charset="0"/>
                <a:ea typeface="微软雅黑" panose="020B0503020204020204" pitchFamily="34" charset="-122"/>
                <a:cs typeface="Arial" panose="020B0604020202020204" pitchFamily="34" charset="0"/>
              </a:rPr>
              <a:t>截止 </a:t>
            </a:r>
            <a:r>
              <a:rPr lang="en-US" altLang="zh-CN" dirty="0">
                <a:latin typeface="Arial" panose="020B0604020202020204" pitchFamily="34" charset="0"/>
                <a:ea typeface="微软雅黑" panose="020B0503020204020204" pitchFamily="34" charset="-122"/>
                <a:cs typeface="Arial" panose="020B0604020202020204" pitchFamily="34" charset="0"/>
              </a:rPr>
              <a:t>2019 </a:t>
            </a:r>
            <a:r>
              <a:rPr lang="zh-CN" altLang="en-US" dirty="0">
                <a:latin typeface="Arial" panose="020B0604020202020204" pitchFamily="34" charset="0"/>
                <a:ea typeface="微软雅黑" panose="020B0503020204020204" pitchFamily="34" charset="-122"/>
                <a:cs typeface="Arial" panose="020B0604020202020204" pitchFamily="34" charset="0"/>
              </a:rPr>
              <a:t>年 </a:t>
            </a:r>
            <a:r>
              <a:rPr lang="en-US" altLang="zh-CN" dirty="0">
                <a:latin typeface="Arial" panose="020B0604020202020204" pitchFamily="34" charset="0"/>
                <a:ea typeface="微软雅黑" panose="020B0503020204020204" pitchFamily="34" charset="-122"/>
                <a:cs typeface="Arial" panose="020B0604020202020204" pitchFamily="34" charset="0"/>
              </a:rPr>
              <a:t>4 </a:t>
            </a:r>
            <a:r>
              <a:rPr lang="zh-CN" altLang="en-US" dirty="0">
                <a:latin typeface="Arial" panose="020B0604020202020204" pitchFamily="34" charset="0"/>
                <a:ea typeface="微软雅黑" panose="020B0503020204020204" pitchFamily="34" charset="-122"/>
                <a:cs typeface="Arial" panose="020B0604020202020204" pitchFamily="34" charset="0"/>
              </a:rPr>
              <a:t>月，</a:t>
            </a:r>
            <a:r>
              <a:rPr lang="en-US" altLang="zh-CN" dirty="0">
                <a:latin typeface="Arial" panose="020B0604020202020204" pitchFamily="34" charset="0"/>
                <a:ea typeface="微软雅黑" panose="020B0503020204020204" pitchFamily="34" charset="-122"/>
                <a:cs typeface="Arial" panose="020B0604020202020204" pitchFamily="34" charset="0"/>
              </a:rPr>
              <a:t>openbiox </a:t>
            </a:r>
            <a:r>
              <a:rPr lang="zh-CN" altLang="en-US" dirty="0">
                <a:latin typeface="Arial" panose="020B0604020202020204" pitchFamily="34" charset="0"/>
                <a:ea typeface="微软雅黑" panose="020B0503020204020204" pitchFamily="34" charset="-122"/>
                <a:cs typeface="Arial" panose="020B0604020202020204" pitchFamily="34" charset="0"/>
              </a:rPr>
              <a:t>成员共计 </a:t>
            </a:r>
            <a:r>
              <a:rPr lang="en-US" altLang="zh-CN" dirty="0">
                <a:latin typeface="Arial" panose="020B0604020202020204" pitchFamily="34" charset="0"/>
                <a:ea typeface="微软雅黑" panose="020B0503020204020204" pitchFamily="34" charset="-122"/>
                <a:cs typeface="Arial" panose="020B0604020202020204" pitchFamily="34" charset="0"/>
              </a:rPr>
              <a:t>69 </a:t>
            </a:r>
            <a:r>
              <a:rPr lang="zh-CN" altLang="en-US" dirty="0">
                <a:latin typeface="Arial" panose="020B0604020202020204" pitchFamily="34" charset="0"/>
                <a:ea typeface="微软雅黑" panose="020B0503020204020204" pitchFamily="34" charset="-122"/>
                <a:cs typeface="Arial" panose="020B0604020202020204" pitchFamily="34" charset="0"/>
              </a:rPr>
              <a:t>人，完成至少 </a:t>
            </a:r>
            <a:r>
              <a:rPr lang="en-US" altLang="zh-CN" dirty="0">
                <a:latin typeface="Arial" panose="020B0604020202020204" pitchFamily="34" charset="0"/>
                <a:ea typeface="微软雅黑" panose="020B0503020204020204" pitchFamily="34" charset="-122"/>
                <a:cs typeface="Arial" panose="020B0604020202020204" pitchFamily="34" charset="0"/>
              </a:rPr>
              <a:t>11 </a:t>
            </a:r>
            <a:r>
              <a:rPr lang="zh-CN" altLang="en-US" dirty="0">
                <a:latin typeface="Arial" panose="020B0604020202020204" pitchFamily="34" charset="0"/>
                <a:ea typeface="微软雅黑" panose="020B0503020204020204" pitchFamily="34" charset="-122"/>
                <a:cs typeface="Arial" panose="020B0604020202020204" pitchFamily="34" charset="0"/>
              </a:rPr>
              <a:t>支项目团队的组建，并发起了 </a:t>
            </a:r>
            <a:r>
              <a:rPr lang="en-US" altLang="zh-CN" dirty="0">
                <a:latin typeface="Arial" panose="020B0604020202020204" pitchFamily="34" charset="0"/>
                <a:ea typeface="微软雅黑" panose="020B0503020204020204" pitchFamily="34" charset="-122"/>
                <a:cs typeface="Arial" panose="020B0604020202020204" pitchFamily="34" charset="0"/>
              </a:rPr>
              <a:t>10 </a:t>
            </a:r>
            <a:r>
              <a:rPr lang="zh-CN" altLang="en-US" dirty="0">
                <a:latin typeface="Arial" panose="020B0604020202020204" pitchFamily="34" charset="0"/>
                <a:ea typeface="微软雅黑" panose="020B0503020204020204" pitchFamily="34" charset="-122"/>
                <a:cs typeface="Arial" panose="020B0604020202020204" pitchFamily="34" charset="0"/>
              </a:rPr>
              <a:t>余项生物信息学创新实践项目，项目资金超过一万三千余元，网页</a:t>
            </a:r>
            <a:r>
              <a:rPr lang="en-US" altLang="zh-CN" dirty="0">
                <a:latin typeface="Arial" panose="020B0604020202020204" pitchFamily="34" charset="0"/>
                <a:ea typeface="微软雅黑" panose="020B0503020204020204" pitchFamily="34" charset="-122"/>
                <a:cs typeface="Arial" panose="020B0604020202020204" pitchFamily="34" charset="0"/>
              </a:rPr>
              <a:t>/</a:t>
            </a:r>
            <a:r>
              <a:rPr lang="zh-CN" altLang="en-US" dirty="0">
                <a:latin typeface="Arial" panose="020B0604020202020204" pitchFamily="34" charset="0"/>
                <a:ea typeface="微软雅黑" panose="020B0503020204020204" pitchFamily="34" charset="-122"/>
                <a:cs typeface="Arial" panose="020B0604020202020204" pitchFamily="34" charset="0"/>
              </a:rPr>
              <a:t>计算服务器若干。</a:t>
            </a:r>
          </a:p>
        </p:txBody>
      </p:sp>
      <p:pic>
        <p:nvPicPr>
          <p:cNvPr id="12" name="图片 11">
            <a:extLst>
              <a:ext uri="{FF2B5EF4-FFF2-40B4-BE49-F238E27FC236}">
                <a16:creationId xmlns:a16="http://schemas.microsoft.com/office/drawing/2014/main" id="{F0BE59AD-25C4-4965-8904-75B134CD720D}"/>
              </a:ext>
            </a:extLst>
          </p:cNvPr>
          <p:cNvPicPr>
            <a:picLocks noChangeAspect="1"/>
          </p:cNvPicPr>
          <p:nvPr/>
        </p:nvPicPr>
        <p:blipFill>
          <a:blip r:embed="rId2"/>
          <a:stretch>
            <a:fillRect/>
          </a:stretch>
        </p:blipFill>
        <p:spPr>
          <a:xfrm>
            <a:off x="1781690" y="1150929"/>
            <a:ext cx="5347997" cy="1197951"/>
          </a:xfrm>
          <a:prstGeom prst="rect">
            <a:avLst/>
          </a:prstGeom>
        </p:spPr>
      </p:pic>
      <p:sp>
        <p:nvSpPr>
          <p:cNvPr id="21" name="文本框 20">
            <a:extLst>
              <a:ext uri="{FF2B5EF4-FFF2-40B4-BE49-F238E27FC236}">
                <a16:creationId xmlns:a16="http://schemas.microsoft.com/office/drawing/2014/main" id="{98D05F55-2936-416A-916A-8D082F4F5B0D}"/>
              </a:ext>
            </a:extLst>
          </p:cNvPr>
          <p:cNvSpPr txBox="1"/>
          <p:nvPr/>
        </p:nvSpPr>
        <p:spPr>
          <a:xfrm>
            <a:off x="2261111" y="5802650"/>
            <a:ext cx="4621778" cy="461665"/>
          </a:xfrm>
          <a:prstGeom prst="rect">
            <a:avLst/>
          </a:prstGeom>
          <a:noFill/>
        </p:spPr>
        <p:txBody>
          <a:bodyPr wrap="none" rtlCol="0">
            <a:spAutoFit/>
          </a:bodyPr>
          <a:lstStyle/>
          <a:p>
            <a:r>
              <a:rPr lang="en-US" altLang="zh-CN" sz="3600" b="1" baseline="-25000" dirty="0">
                <a:latin typeface="Arial" panose="020B0604020202020204" pitchFamily="34" charset="0"/>
                <a:cs typeface="Arial" panose="020B0604020202020204" pitchFamily="34" charset="0"/>
              </a:rPr>
              <a:t>Inventing, Optimizing, Sharing</a:t>
            </a:r>
            <a:endParaRPr lang="zh-CN" altLang="en-US" sz="3600" b="1" baseline="-25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54630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24095</TotalTime>
  <Words>801</Words>
  <Application>Microsoft Macintosh PowerPoint</Application>
  <PresentationFormat>On-screen Show (4:3)</PresentationFormat>
  <Paragraphs>122</Paragraphs>
  <Slides>27</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Microsoft YaHei</vt:lpstr>
      <vt:lpstr>Microsoft YaHei</vt:lpstr>
      <vt:lpstr>黑体</vt:lpstr>
      <vt:lpstr>宋体</vt:lpstr>
      <vt:lpstr>Arial</vt:lpstr>
      <vt:lpstr>Calibri</vt:lpstr>
      <vt:lpstr>Lucida Sans Unicode</vt:lpstr>
      <vt:lpstr>Times New Roman</vt:lpstr>
      <vt:lpstr>Office 主题</vt:lpstr>
      <vt:lpstr>自定义设计方案</vt:lpstr>
      <vt:lpstr>openbiox | 生物信息学创新协作小组</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openbiox | 生物信息学创新协作小组</vt:lpstr>
    </vt:vector>
  </TitlesOfParts>
  <Company>WwW.YlmF.CoM</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雨林木风</dc:creator>
  <cp:lastModifiedBy>ZZ hellen</cp:lastModifiedBy>
  <cp:revision>10075</cp:revision>
  <cp:lastPrinted>2018-04-14T06:29:29Z</cp:lastPrinted>
  <dcterms:created xsi:type="dcterms:W3CDTF">2010-11-05T07:50:27Z</dcterms:created>
  <dcterms:modified xsi:type="dcterms:W3CDTF">2019-04-20T04:48:57Z</dcterms:modified>
</cp:coreProperties>
</file>